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9"/>
  </p:notesMasterIdLst>
  <p:sldIdLst>
    <p:sldId id="256" r:id="rId2"/>
    <p:sldId id="322" r:id="rId3"/>
    <p:sldId id="327" r:id="rId4"/>
    <p:sldId id="325" r:id="rId5"/>
    <p:sldId id="323" r:id="rId6"/>
    <p:sldId id="321" r:id="rId7"/>
    <p:sldId id="295" r:id="rId8"/>
    <p:sldId id="296" r:id="rId9"/>
    <p:sldId id="297" r:id="rId10"/>
    <p:sldId id="326" r:id="rId11"/>
    <p:sldId id="298" r:id="rId12"/>
    <p:sldId id="299" r:id="rId13"/>
    <p:sldId id="300" r:id="rId14"/>
    <p:sldId id="320" r:id="rId15"/>
    <p:sldId id="301" r:id="rId16"/>
    <p:sldId id="303" r:id="rId17"/>
    <p:sldId id="304" r:id="rId18"/>
    <p:sldId id="305" r:id="rId19"/>
    <p:sldId id="306" r:id="rId20"/>
    <p:sldId id="330" r:id="rId21"/>
    <p:sldId id="307" r:id="rId22"/>
    <p:sldId id="308" r:id="rId23"/>
    <p:sldId id="309" r:id="rId24"/>
    <p:sldId id="310" r:id="rId25"/>
    <p:sldId id="311" r:id="rId26"/>
    <p:sldId id="312" r:id="rId27"/>
    <p:sldId id="313" r:id="rId28"/>
    <p:sldId id="314" r:id="rId29"/>
    <p:sldId id="315" r:id="rId30"/>
    <p:sldId id="302" r:id="rId31"/>
    <p:sldId id="316" r:id="rId32"/>
    <p:sldId id="317" r:id="rId33"/>
    <p:sldId id="318" r:id="rId34"/>
    <p:sldId id="319" r:id="rId35"/>
    <p:sldId id="328" r:id="rId36"/>
    <p:sldId id="329" r:id="rId37"/>
    <p:sldId id="286" r:id="rId3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454AA-DDA0-47E3-8C89-97B7F34A9E28}">
          <p14:sldIdLst>
            <p14:sldId id="256"/>
            <p14:sldId id="322"/>
            <p14:sldId id="327"/>
            <p14:sldId id="325"/>
            <p14:sldId id="323"/>
            <p14:sldId id="321"/>
            <p14:sldId id="295"/>
            <p14:sldId id="296"/>
            <p14:sldId id="297"/>
            <p14:sldId id="326"/>
            <p14:sldId id="298"/>
            <p14:sldId id="299"/>
            <p14:sldId id="300"/>
            <p14:sldId id="320"/>
            <p14:sldId id="301"/>
            <p14:sldId id="303"/>
            <p14:sldId id="304"/>
            <p14:sldId id="305"/>
            <p14:sldId id="306"/>
            <p14:sldId id="330"/>
            <p14:sldId id="307"/>
            <p14:sldId id="308"/>
            <p14:sldId id="309"/>
            <p14:sldId id="310"/>
            <p14:sldId id="311"/>
            <p14:sldId id="312"/>
            <p14:sldId id="313"/>
            <p14:sldId id="314"/>
            <p14:sldId id="315"/>
            <p14:sldId id="302"/>
            <p14:sldId id="316"/>
            <p14:sldId id="317"/>
            <p14:sldId id="318"/>
            <p14:sldId id="319"/>
            <p14:sldId id="328"/>
            <p14:sldId id="329"/>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96" y="-42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48618-3999-4782-9D5A-31A84ED506DC}" type="datetimeFigureOut">
              <a:rPr lang="bs-Latn-BA" smtClean="0"/>
              <a:t>11.12.2018</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EB57F-2D44-4C0B-8C9A-A0FFF301D7D7}" type="slidenum">
              <a:rPr lang="bs-Latn-BA" smtClean="0"/>
              <a:t>‹#›</a:t>
            </a:fld>
            <a:endParaRPr lang="bs-Latn-BA"/>
          </a:p>
        </p:txBody>
      </p:sp>
    </p:spTree>
    <p:extLst>
      <p:ext uri="{BB962C8B-B14F-4D97-AF65-F5344CB8AC3E}">
        <p14:creationId xmlns:p14="http://schemas.microsoft.com/office/powerpoint/2010/main" val="391239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a:xfrm>
            <a:off x="5332412" y="5883275"/>
            <a:ext cx="4324044" cy="365125"/>
          </a:xfrm>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24369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4673637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1869798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665509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25112337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41101985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13154136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10823878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36766813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a:xfrm>
            <a:off x="10951856" y="5867131"/>
            <a:ext cx="551167" cy="365125"/>
          </a:xfrm>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26825797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12136837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5729057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25614408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18009672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00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35661671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4002C-2C0F-4CBD-ADD6-C4727CA18116}" type="datetimeFigureOut">
              <a:rPr lang="bs-Latn-BA" smtClean="0"/>
              <a:t>11.12.2018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A851C295-5FAC-4B29-9B06-AFA62632C558}" type="slidenum">
              <a:rPr lang="bs-Latn-BA" smtClean="0"/>
              <a:t>‹#›</a:t>
            </a:fld>
            <a:endParaRPr lang="bs-Latn-BA"/>
          </a:p>
        </p:txBody>
      </p:sp>
    </p:spTree>
    <p:extLst>
      <p:ext uri="{BB962C8B-B14F-4D97-AF65-F5344CB8AC3E}">
        <p14:creationId xmlns:p14="http://schemas.microsoft.com/office/powerpoint/2010/main" val="116145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24002C-2C0F-4CBD-ADD6-C4727CA18116}" type="datetimeFigureOut">
              <a:rPr lang="bs-Latn-BA" smtClean="0"/>
              <a:t>11.12.2018</a:t>
            </a:fld>
            <a:endParaRPr lang="bs-Latn-B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bs-Latn-B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51C295-5FAC-4B29-9B06-AFA62632C558}" type="slidenum">
              <a:rPr lang="bs-Latn-BA" smtClean="0"/>
              <a:t>‹#›</a:t>
            </a:fld>
            <a:endParaRPr lang="bs-Latn-BA"/>
          </a:p>
        </p:txBody>
      </p:sp>
    </p:spTree>
    <p:extLst>
      <p:ext uri="{BB962C8B-B14F-4D97-AF65-F5344CB8AC3E}">
        <p14:creationId xmlns:p14="http://schemas.microsoft.com/office/powerpoint/2010/main" val="6013970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tel:061" TargetMode="External"/><Relationship Id="rId2" Type="http://schemas.openxmlformats.org/officeDocument/2006/relationships/hyperlink" Target="mailto:mirjana.sirco@gmai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8389" r="24307" b="19955"/>
          <a:stretch/>
        </p:blipFill>
        <p:spPr>
          <a:xfrm>
            <a:off x="9262728" y="81445"/>
            <a:ext cx="2263864" cy="7340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576" y="213035"/>
            <a:ext cx="3147364" cy="645613"/>
          </a:xfrm>
          <a:prstGeom prst="rect">
            <a:avLst/>
          </a:prstGeom>
        </p:spPr>
      </p:pic>
      <p:sp>
        <p:nvSpPr>
          <p:cNvPr id="3" name="TextBox 2"/>
          <p:cNvSpPr txBox="1"/>
          <p:nvPr/>
        </p:nvSpPr>
        <p:spPr>
          <a:xfrm>
            <a:off x="3435721" y="1954479"/>
            <a:ext cx="8041342" cy="2339102"/>
          </a:xfrm>
          <a:prstGeom prst="rect">
            <a:avLst/>
          </a:prstGeom>
          <a:noFill/>
        </p:spPr>
        <p:txBody>
          <a:bodyPr wrap="square" rtlCol="0">
            <a:spAutoFit/>
          </a:bodyPr>
          <a:lstStyle/>
          <a:p>
            <a:pPr algn="ctr"/>
            <a:endParaRPr lang="bs-Latn-BA" sz="2800" b="1" dirty="0" smtClean="0">
              <a:solidFill>
                <a:schemeClr val="accent2"/>
              </a:solidFill>
            </a:endParaRPr>
          </a:p>
          <a:p>
            <a:pPr algn="ctr"/>
            <a:r>
              <a:rPr lang="bs-Latn-BA" sz="3600" b="1" i="1" dirty="0" smtClean="0"/>
              <a:t>BUDŽETSKI PROCES U BiH</a:t>
            </a:r>
            <a:endParaRPr lang="bs-Latn-BA" sz="3600" b="1" i="1" dirty="0" smtClean="0">
              <a:solidFill>
                <a:srgbClr val="7030A0"/>
              </a:solidFill>
            </a:endParaRPr>
          </a:p>
          <a:p>
            <a:pPr algn="ctr"/>
            <a:r>
              <a:rPr lang="bs-Latn-BA" sz="2800" b="1" dirty="0" smtClean="0">
                <a:solidFill>
                  <a:schemeClr val="accent2"/>
                </a:solidFill>
              </a:rPr>
              <a:t>-ZAGOVARANJE KROZ BUDŽET-</a:t>
            </a:r>
          </a:p>
          <a:p>
            <a:endParaRPr lang="bs-Latn-BA" sz="5400" b="1" dirty="0" smtClean="0"/>
          </a:p>
        </p:txBody>
      </p:sp>
      <p:sp>
        <p:nvSpPr>
          <p:cNvPr id="6" name="TextBox 5"/>
          <p:cNvSpPr txBox="1"/>
          <p:nvPr/>
        </p:nvSpPr>
        <p:spPr>
          <a:xfrm>
            <a:off x="5688106" y="292321"/>
            <a:ext cx="3536573" cy="400110"/>
          </a:xfrm>
          <a:prstGeom prst="rect">
            <a:avLst/>
          </a:prstGeom>
          <a:noFill/>
        </p:spPr>
        <p:txBody>
          <a:bodyPr wrap="square" rtlCol="0">
            <a:spAutoFit/>
          </a:bodyPr>
          <a:lstStyle/>
          <a:p>
            <a:pPr algn="ctr"/>
            <a:r>
              <a:rPr lang="bs-Latn-BA" sz="2000" b="1" dirty="0" smtClean="0">
                <a:latin typeface="+mj-lt"/>
              </a:rPr>
              <a:t>BUDŽETSKA AKADEMIJA</a:t>
            </a:r>
            <a:endParaRPr lang="bs-Latn-BA" sz="2000" b="1" dirty="0">
              <a:latin typeface="+mj-lt"/>
            </a:endParaRPr>
          </a:p>
        </p:txBody>
      </p:sp>
      <p:sp>
        <p:nvSpPr>
          <p:cNvPr id="7" name="TextBox 6"/>
          <p:cNvSpPr txBox="1"/>
          <p:nvPr/>
        </p:nvSpPr>
        <p:spPr>
          <a:xfrm>
            <a:off x="5688106" y="5709679"/>
            <a:ext cx="5935457" cy="707886"/>
          </a:xfrm>
          <a:prstGeom prst="rect">
            <a:avLst/>
          </a:prstGeom>
          <a:noFill/>
        </p:spPr>
        <p:txBody>
          <a:bodyPr wrap="square" rtlCol="0">
            <a:spAutoFit/>
          </a:bodyPr>
          <a:lstStyle/>
          <a:p>
            <a:pPr algn="r"/>
            <a:r>
              <a:rPr lang="bs-Latn-BA" altLang="sr-Latn-RS" sz="2000" b="1" dirty="0" smtClean="0">
                <a:solidFill>
                  <a:schemeClr val="accent4"/>
                </a:solidFill>
              </a:rPr>
              <a:t>Sumero Centar, Vogošća</a:t>
            </a:r>
          </a:p>
          <a:p>
            <a:pPr algn="r"/>
            <a:r>
              <a:rPr lang="bs-Latn-BA" altLang="sr-Latn-RS" sz="2000" b="1" dirty="0" smtClean="0">
                <a:solidFill>
                  <a:schemeClr val="tx2"/>
                </a:solidFill>
              </a:rPr>
              <a:t>13. </a:t>
            </a:r>
            <a:r>
              <a:rPr lang="bs-Latn-BA" altLang="sr-Latn-RS" sz="2000" b="1" dirty="0">
                <a:solidFill>
                  <a:schemeClr val="tx2"/>
                </a:solidFill>
              </a:rPr>
              <a:t>i </a:t>
            </a:r>
            <a:r>
              <a:rPr lang="bs-Latn-BA" altLang="sr-Latn-RS" sz="2000" b="1" dirty="0" smtClean="0">
                <a:solidFill>
                  <a:schemeClr val="tx2"/>
                </a:solidFill>
              </a:rPr>
              <a:t>14. decembar </a:t>
            </a:r>
            <a:r>
              <a:rPr lang="bs-Latn-BA" altLang="sr-Latn-RS" sz="2000" b="1" dirty="0">
                <a:solidFill>
                  <a:schemeClr val="tx2"/>
                </a:solidFill>
              </a:rPr>
              <a:t>2018.   </a:t>
            </a:r>
            <a:endParaRPr lang="en-US" altLang="sr-Latn-RS" sz="2000" b="1" dirty="0">
              <a:solidFill>
                <a:schemeClr val="tx2"/>
              </a:solidFill>
            </a:endParaRPr>
          </a:p>
        </p:txBody>
      </p:sp>
      <p:sp>
        <p:nvSpPr>
          <p:cNvPr id="9" name="TextBox 8"/>
          <p:cNvSpPr txBox="1"/>
          <p:nvPr/>
        </p:nvSpPr>
        <p:spPr>
          <a:xfrm>
            <a:off x="4857310" y="4713746"/>
            <a:ext cx="6311433" cy="707886"/>
          </a:xfrm>
          <a:prstGeom prst="rect">
            <a:avLst/>
          </a:prstGeom>
          <a:noFill/>
        </p:spPr>
        <p:txBody>
          <a:bodyPr wrap="square" rtlCol="0">
            <a:spAutoFit/>
          </a:bodyPr>
          <a:lstStyle/>
          <a:p>
            <a:r>
              <a:rPr lang="bs-Latn-BA" altLang="sr-Latn-RS" sz="2000" b="1" dirty="0"/>
              <a:t>Mirjana Sirćo, </a:t>
            </a:r>
            <a:r>
              <a:rPr lang="bs-Latn-BA" altLang="sr-Latn-RS" sz="2000" b="1" dirty="0" smtClean="0"/>
              <a:t>voditeljica </a:t>
            </a:r>
            <a:r>
              <a:rPr lang="en-US" altLang="sr-Latn-RS" sz="2000" b="1" dirty="0" err="1" smtClean="0"/>
              <a:t>programa</a:t>
            </a:r>
            <a:r>
              <a:rPr lang="en-US" altLang="sr-Latn-RS" sz="2000" b="1" dirty="0" smtClean="0"/>
              <a:t> </a:t>
            </a:r>
            <a:r>
              <a:rPr lang="en-US" altLang="sr-Latn-RS" sz="2000" b="1" dirty="0" err="1" smtClean="0"/>
              <a:t>obuke</a:t>
            </a:r>
            <a:r>
              <a:rPr lang="en-US" altLang="sr-Latn-RS" sz="2000" b="1" dirty="0" smtClean="0"/>
              <a:t> </a:t>
            </a:r>
            <a:r>
              <a:rPr lang="bs-Latn-BA" altLang="sr-Latn-RS" sz="2000" b="1" dirty="0" smtClean="0"/>
              <a:t>„Budžetsk</a:t>
            </a:r>
            <a:r>
              <a:rPr lang="en-US" altLang="sr-Latn-RS" sz="2000" b="1" dirty="0" smtClean="0"/>
              <a:t>a</a:t>
            </a:r>
            <a:r>
              <a:rPr lang="bs-Latn-BA" altLang="sr-Latn-RS" sz="2000" b="1" dirty="0" smtClean="0"/>
              <a:t> akademij</a:t>
            </a:r>
            <a:r>
              <a:rPr lang="en-US" altLang="sr-Latn-RS" sz="2000" b="1" dirty="0" smtClean="0"/>
              <a:t>a</a:t>
            </a:r>
            <a:r>
              <a:rPr lang="bs-Latn-BA" altLang="sr-Latn-RS" sz="2000" b="1" dirty="0" smtClean="0"/>
              <a:t>“ </a:t>
            </a:r>
            <a:endParaRPr lang="bs-Latn-BA" altLang="sr-Latn-RS" sz="2000" b="1" dirty="0"/>
          </a:p>
        </p:txBody>
      </p:sp>
    </p:spTree>
    <p:extLst>
      <p:ext uri="{BB962C8B-B14F-4D97-AF65-F5344CB8AC3E}">
        <p14:creationId xmlns:p14="http://schemas.microsoft.com/office/powerpoint/2010/main" val="30061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40971"/>
          </a:xfrm>
        </p:spPr>
        <p:txBody>
          <a:bodyPr>
            <a:normAutofit/>
          </a:bodyPr>
          <a:lstStyle/>
          <a:p>
            <a:r>
              <a:rPr lang="bs-Latn-BA" altLang="sr-Latn-RS" sz="3200" b="1" dirty="0"/>
              <a:t>Osnovni ciljevi budžetskih reformi u BiH</a:t>
            </a:r>
            <a:endParaRPr lang="bs-Latn-BA" sz="3200" dirty="0"/>
          </a:p>
        </p:txBody>
      </p:sp>
      <p:sp>
        <p:nvSpPr>
          <p:cNvPr id="3" name="Content Placeholder 2"/>
          <p:cNvSpPr>
            <a:spLocks noGrp="1"/>
          </p:cNvSpPr>
          <p:nvPr>
            <p:ph idx="1"/>
          </p:nvPr>
        </p:nvSpPr>
        <p:spPr>
          <a:xfrm>
            <a:off x="1446549" y="2198914"/>
            <a:ext cx="10018713" cy="3722915"/>
          </a:xfrm>
        </p:spPr>
        <p:txBody>
          <a:bodyPr/>
          <a:lstStyle/>
          <a:p>
            <a:pPr>
              <a:lnSpc>
                <a:spcPct val="90000"/>
              </a:lnSpc>
              <a:buNone/>
              <a:defRPr/>
            </a:pPr>
            <a:r>
              <a:rPr lang="bs-Latn-BA" altLang="sr-Latn-RS" dirty="0"/>
              <a:t>Provedene reforme u oblasti javnih finansija </a:t>
            </a:r>
            <a:r>
              <a:rPr lang="en-GB" altLang="sr-Latn-RS" dirty="0" err="1"/>
              <a:t>imale</a:t>
            </a:r>
            <a:r>
              <a:rPr lang="en-GB" altLang="sr-Latn-RS" dirty="0"/>
              <a:t> </a:t>
            </a:r>
            <a:r>
              <a:rPr lang="bs-Latn-BA" altLang="sr-Latn-RS" dirty="0"/>
              <a:t>su </a:t>
            </a:r>
            <a:r>
              <a:rPr lang="en-GB" altLang="sr-Latn-RS" dirty="0" err="1"/>
              <a:t>dva</a:t>
            </a:r>
            <a:r>
              <a:rPr lang="en-GB" altLang="sr-Latn-RS" dirty="0"/>
              <a:t> </a:t>
            </a:r>
            <a:r>
              <a:rPr lang="en-GB" altLang="sr-Latn-RS" dirty="0" err="1"/>
              <a:t>osnovna</a:t>
            </a:r>
            <a:r>
              <a:rPr lang="en-GB" altLang="sr-Latn-RS" dirty="0"/>
              <a:t> </a:t>
            </a:r>
            <a:r>
              <a:rPr lang="en-GB" altLang="sr-Latn-RS" dirty="0" err="1"/>
              <a:t>cilja</a:t>
            </a:r>
            <a:r>
              <a:rPr lang="en-GB" altLang="sr-Latn-RS" dirty="0"/>
              <a:t>: </a:t>
            </a:r>
            <a:endParaRPr lang="bs-Latn-BA" altLang="sr-Latn-RS" dirty="0"/>
          </a:p>
          <a:p>
            <a:pPr marL="0" indent="0">
              <a:lnSpc>
                <a:spcPct val="90000"/>
              </a:lnSpc>
              <a:buNone/>
              <a:defRPr/>
            </a:pPr>
            <a:endParaRPr lang="bs-Latn-BA" altLang="sr-Latn-RS" dirty="0"/>
          </a:p>
          <a:p>
            <a:pPr>
              <a:lnSpc>
                <a:spcPct val="90000"/>
              </a:lnSpc>
              <a:buNone/>
              <a:defRPr/>
            </a:pPr>
            <a:r>
              <a:rPr lang="bs-Latn-BA" altLang="sr-Latn-RS" dirty="0"/>
              <a:t>         1. R</a:t>
            </a:r>
            <a:r>
              <a:rPr lang="en-GB" altLang="sr-Latn-RS" dirty="0" err="1"/>
              <a:t>azviti</a:t>
            </a:r>
            <a:r>
              <a:rPr lang="en-GB" altLang="sr-Latn-RS" dirty="0"/>
              <a:t> </a:t>
            </a:r>
            <a:r>
              <a:rPr lang="en-GB" altLang="sr-Latn-RS" dirty="0" err="1"/>
              <a:t>i</a:t>
            </a:r>
            <a:r>
              <a:rPr lang="en-GB" altLang="sr-Latn-RS" dirty="0"/>
              <a:t> </a:t>
            </a:r>
            <a:r>
              <a:rPr lang="en-GB" altLang="sr-Latn-RS" dirty="0" err="1"/>
              <a:t>uspostaviti</a:t>
            </a:r>
            <a:r>
              <a:rPr lang="en-GB" altLang="sr-Latn-RS" dirty="0"/>
              <a:t> </a:t>
            </a:r>
            <a:r>
              <a:rPr lang="en-GB" altLang="sr-Latn-RS" dirty="0" err="1"/>
              <a:t>proces</a:t>
            </a:r>
            <a:r>
              <a:rPr lang="en-GB" altLang="sr-Latn-RS" dirty="0"/>
              <a:t> </a:t>
            </a:r>
            <a:r>
              <a:rPr lang="en-GB" altLang="sr-Latn-RS" dirty="0" err="1"/>
              <a:t>srednjoročnog</a:t>
            </a:r>
            <a:r>
              <a:rPr lang="en-GB" altLang="sr-Latn-RS" dirty="0"/>
              <a:t> </a:t>
            </a:r>
            <a:r>
              <a:rPr lang="en-GB" altLang="sr-Latn-RS" dirty="0" err="1"/>
              <a:t>planiranja</a:t>
            </a:r>
            <a:r>
              <a:rPr lang="en-GB" altLang="sr-Latn-RS" dirty="0"/>
              <a:t> </a:t>
            </a:r>
            <a:r>
              <a:rPr lang="en-GB" altLang="sr-Latn-RS" dirty="0" err="1"/>
              <a:t>budžeta</a:t>
            </a:r>
            <a:r>
              <a:rPr lang="en-GB" altLang="sr-Latn-RS" dirty="0"/>
              <a:t> </a:t>
            </a:r>
            <a:r>
              <a:rPr lang="en-GB" altLang="sr-Latn-RS" dirty="0" err="1"/>
              <a:t>na</a:t>
            </a:r>
            <a:r>
              <a:rPr lang="en-GB" altLang="sr-Latn-RS" dirty="0"/>
              <a:t> </a:t>
            </a:r>
            <a:r>
              <a:rPr lang="en-GB" altLang="sr-Latn-RS" dirty="0" err="1"/>
              <a:t>svim</a:t>
            </a:r>
            <a:r>
              <a:rPr lang="en-GB" altLang="sr-Latn-RS" dirty="0"/>
              <a:t> </a:t>
            </a:r>
            <a:r>
              <a:rPr lang="en-GB" altLang="sr-Latn-RS" dirty="0" err="1"/>
              <a:t>nivoima</a:t>
            </a:r>
            <a:r>
              <a:rPr lang="en-GB" altLang="sr-Latn-RS" dirty="0"/>
              <a:t> </a:t>
            </a:r>
            <a:r>
              <a:rPr lang="en-GB" altLang="sr-Latn-RS" dirty="0" err="1"/>
              <a:t>vlasti</a:t>
            </a:r>
            <a:r>
              <a:rPr lang="en-GB" altLang="sr-Latn-RS" dirty="0"/>
              <a:t> u </a:t>
            </a:r>
            <a:r>
              <a:rPr lang="en-GB" altLang="sr-Latn-RS" dirty="0" err="1"/>
              <a:t>BiH</a:t>
            </a:r>
            <a:r>
              <a:rPr lang="en-GB" altLang="sr-Latn-RS" dirty="0"/>
              <a:t> </a:t>
            </a:r>
            <a:r>
              <a:rPr lang="en-GB" altLang="sr-Latn-RS" dirty="0" err="1"/>
              <a:t>putem</a:t>
            </a:r>
            <a:r>
              <a:rPr lang="en-GB" altLang="sr-Latn-RS" dirty="0"/>
              <a:t> </a:t>
            </a:r>
            <a:r>
              <a:rPr lang="en-GB" altLang="sr-Latn-RS" dirty="0" err="1"/>
              <a:t>uvođenja</a:t>
            </a:r>
            <a:r>
              <a:rPr lang="en-GB" altLang="sr-Latn-RS" dirty="0"/>
              <a:t> </a:t>
            </a:r>
            <a:r>
              <a:rPr lang="en-GB" altLang="sr-Latn-RS" dirty="0" err="1"/>
              <a:t>Dokumenta</a:t>
            </a:r>
            <a:r>
              <a:rPr lang="en-GB" altLang="sr-Latn-RS" dirty="0"/>
              <a:t> </a:t>
            </a:r>
            <a:r>
              <a:rPr lang="en-GB" altLang="sr-Latn-RS" dirty="0" err="1"/>
              <a:t>okvirnog</a:t>
            </a:r>
            <a:r>
              <a:rPr lang="en-GB" altLang="sr-Latn-RS" dirty="0"/>
              <a:t> </a:t>
            </a:r>
            <a:r>
              <a:rPr lang="en-GB" altLang="sr-Latn-RS" dirty="0" err="1"/>
              <a:t>budžeta</a:t>
            </a:r>
            <a:r>
              <a:rPr lang="bs-Latn-BA" altLang="sr-Latn-RS" dirty="0"/>
              <a:t>;</a:t>
            </a:r>
          </a:p>
          <a:p>
            <a:pPr>
              <a:lnSpc>
                <a:spcPct val="90000"/>
              </a:lnSpc>
              <a:buNone/>
              <a:defRPr/>
            </a:pPr>
            <a:r>
              <a:rPr lang="bs-Latn-BA" altLang="sr-Latn-RS" dirty="0"/>
              <a:t>       </a:t>
            </a:r>
          </a:p>
          <a:p>
            <a:pPr>
              <a:lnSpc>
                <a:spcPct val="90000"/>
              </a:lnSpc>
              <a:buNone/>
              <a:defRPr/>
            </a:pPr>
            <a:r>
              <a:rPr lang="bs-Latn-BA" altLang="sr-Latn-RS" dirty="0"/>
              <a:t>         2.U</a:t>
            </a:r>
            <a:r>
              <a:rPr lang="en-GB" altLang="sr-Latn-RS" dirty="0" err="1"/>
              <a:t>naprijediti</a:t>
            </a:r>
            <a:r>
              <a:rPr lang="en-GB" altLang="sr-Latn-RS" dirty="0"/>
              <a:t> </a:t>
            </a:r>
            <a:r>
              <a:rPr lang="en-GB" altLang="sr-Latn-RS" dirty="0" err="1"/>
              <a:t>nivo</a:t>
            </a:r>
            <a:r>
              <a:rPr lang="en-GB" altLang="sr-Latn-RS" dirty="0"/>
              <a:t> </a:t>
            </a:r>
            <a:r>
              <a:rPr lang="en-GB" altLang="sr-Latn-RS" dirty="0" err="1"/>
              <a:t>povezanosti</a:t>
            </a:r>
            <a:r>
              <a:rPr lang="en-GB" altLang="sr-Latn-RS" dirty="0"/>
              <a:t> </a:t>
            </a:r>
            <a:r>
              <a:rPr lang="en-GB" altLang="sr-Latn-RS" dirty="0" err="1"/>
              <a:t>odluka</a:t>
            </a:r>
            <a:r>
              <a:rPr lang="en-GB" altLang="sr-Latn-RS" dirty="0"/>
              <a:t> o </a:t>
            </a:r>
            <a:r>
              <a:rPr lang="en-GB" altLang="sr-Latn-RS" dirty="0" err="1"/>
              <a:t>raspodjeli</a:t>
            </a:r>
            <a:r>
              <a:rPr lang="en-GB" altLang="sr-Latn-RS" dirty="0"/>
              <a:t> </a:t>
            </a:r>
            <a:r>
              <a:rPr lang="en-GB" altLang="sr-Latn-RS" dirty="0" err="1"/>
              <a:t>budžeta</a:t>
            </a:r>
            <a:r>
              <a:rPr lang="en-GB" altLang="sr-Latn-RS" dirty="0"/>
              <a:t> </a:t>
            </a:r>
            <a:r>
              <a:rPr lang="en-GB" altLang="sr-Latn-RS" dirty="0" err="1"/>
              <a:t>sa</a:t>
            </a:r>
            <a:r>
              <a:rPr lang="en-GB" altLang="sr-Latn-RS" dirty="0"/>
              <a:t> </a:t>
            </a:r>
            <a:r>
              <a:rPr lang="en-GB" altLang="sr-Latn-RS" dirty="0" err="1"/>
              <a:t>ekonomskim</a:t>
            </a:r>
            <a:r>
              <a:rPr lang="en-GB" altLang="sr-Latn-RS" dirty="0"/>
              <a:t>, </a:t>
            </a:r>
            <a:r>
              <a:rPr lang="en-GB" altLang="sr-Latn-RS" dirty="0" err="1"/>
              <a:t>socijalnim</a:t>
            </a:r>
            <a:r>
              <a:rPr lang="en-GB" altLang="sr-Latn-RS" dirty="0"/>
              <a:t> </a:t>
            </a:r>
            <a:r>
              <a:rPr lang="en-GB" altLang="sr-Latn-RS" dirty="0" err="1"/>
              <a:t>i</a:t>
            </a:r>
            <a:r>
              <a:rPr lang="en-GB" altLang="sr-Latn-RS" dirty="0"/>
              <a:t> </a:t>
            </a:r>
            <a:r>
              <a:rPr lang="en-GB" altLang="sr-Latn-RS" dirty="0" err="1"/>
              <a:t>drugim</a:t>
            </a:r>
            <a:r>
              <a:rPr lang="en-GB" altLang="sr-Latn-RS" dirty="0"/>
              <a:t> </a:t>
            </a:r>
            <a:r>
              <a:rPr lang="en-GB" altLang="sr-Latn-RS" dirty="0" err="1"/>
              <a:t>prioritetima</a:t>
            </a:r>
            <a:r>
              <a:rPr lang="en-GB" altLang="sr-Latn-RS" dirty="0"/>
              <a:t>, </a:t>
            </a:r>
            <a:r>
              <a:rPr lang="en-GB" altLang="sr-Latn-RS" dirty="0" err="1"/>
              <a:t>kroz</a:t>
            </a:r>
            <a:r>
              <a:rPr lang="en-GB" altLang="sr-Latn-RS" dirty="0"/>
              <a:t> </a:t>
            </a:r>
            <a:r>
              <a:rPr lang="en-GB" altLang="sr-Latn-RS" dirty="0" err="1"/>
              <a:t>uvođenje</a:t>
            </a:r>
            <a:r>
              <a:rPr lang="en-GB" altLang="sr-Latn-RS" dirty="0"/>
              <a:t> </a:t>
            </a:r>
            <a:r>
              <a:rPr lang="en-GB" altLang="sr-Latn-RS" dirty="0" err="1"/>
              <a:t>programskog</a:t>
            </a:r>
            <a:r>
              <a:rPr lang="en-GB" altLang="sr-Latn-RS" dirty="0"/>
              <a:t> </a:t>
            </a:r>
            <a:r>
              <a:rPr lang="en-GB" altLang="sr-Latn-RS" dirty="0" err="1"/>
              <a:t>budžetiranja</a:t>
            </a:r>
            <a:r>
              <a:rPr lang="en-GB" altLang="sr-Latn-RS" dirty="0"/>
              <a:t>.</a:t>
            </a:r>
            <a:endParaRPr lang="bs-Latn-BA" altLang="sr-Latn-RS" dirty="0"/>
          </a:p>
          <a:p>
            <a:endParaRPr lang="bs-Latn-BA" dirty="0"/>
          </a:p>
        </p:txBody>
      </p:sp>
    </p:spTree>
    <p:extLst>
      <p:ext uri="{BB962C8B-B14F-4D97-AF65-F5344CB8AC3E}">
        <p14:creationId xmlns:p14="http://schemas.microsoft.com/office/powerpoint/2010/main" val="264208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altLang="sr-Latn-RS" sz="3200" b="1" dirty="0"/>
              <a:t>Dokument okvirnog budžeta</a:t>
            </a:r>
            <a:endParaRPr lang="bs-Latn-BA" sz="3200" dirty="0"/>
          </a:p>
        </p:txBody>
      </p:sp>
      <p:sp>
        <p:nvSpPr>
          <p:cNvPr id="3" name="Content Placeholder 2"/>
          <p:cNvSpPr>
            <a:spLocks noGrp="1"/>
          </p:cNvSpPr>
          <p:nvPr>
            <p:ph idx="1"/>
          </p:nvPr>
        </p:nvSpPr>
        <p:spPr>
          <a:xfrm>
            <a:off x="1484311" y="2079171"/>
            <a:ext cx="10018713" cy="3886200"/>
          </a:xfrm>
        </p:spPr>
        <p:txBody>
          <a:bodyPr>
            <a:normAutofit fontScale="85000" lnSpcReduction="10000"/>
          </a:bodyPr>
          <a:lstStyle/>
          <a:p>
            <a:pPr>
              <a:defRPr/>
            </a:pPr>
            <a:endParaRPr lang="bs-Latn-BA" altLang="sr-Latn-RS" dirty="0" smtClean="0"/>
          </a:p>
          <a:p>
            <a:pPr>
              <a:defRPr/>
            </a:pPr>
            <a:r>
              <a:rPr lang="bs-Latn-BA" altLang="sr-Latn-RS" dirty="0" smtClean="0"/>
              <a:t>Dokumenti </a:t>
            </a:r>
            <a:r>
              <a:rPr lang="bs-Latn-BA" altLang="sr-Latn-RS" dirty="0"/>
              <a:t>okvirnog budžeta (DOB) se usvajaju svake godine u junu za trogodišnji period (svoje DOB-ove usvajaju državna, entitetske i kantonalne vlade, te Vlada Brčko Distrikta);</a:t>
            </a:r>
          </a:p>
          <a:p>
            <a:pPr marL="0" indent="0">
              <a:buFont typeface="Wingdings" panose="05000000000000000000" pitchFamily="2" charset="2"/>
              <a:buNone/>
              <a:defRPr/>
            </a:pPr>
            <a:endParaRPr lang="bs-Latn-BA" altLang="sr-Latn-RS" dirty="0"/>
          </a:p>
          <a:p>
            <a:pPr>
              <a:defRPr/>
            </a:pPr>
            <a:r>
              <a:rPr lang="bs-Latn-BA" altLang="sr-Latn-RS" dirty="0"/>
              <a:t>Obzirom da se u njemu utvrđuju prioritetne politike i gornje granice potrošnje za svakog budžetskog korisnika, DOB predstavlja prednacrt budžeta za sljedeću godinu i preliminarni nacrt budžeta za  naredne dvije godine;</a:t>
            </a:r>
          </a:p>
          <a:p>
            <a:pPr marL="0" indent="0">
              <a:buFont typeface="Wingdings" panose="05000000000000000000" pitchFamily="2" charset="2"/>
              <a:buNone/>
              <a:defRPr/>
            </a:pPr>
            <a:endParaRPr lang="bs-Latn-BA" altLang="sr-Latn-RS" dirty="0"/>
          </a:p>
          <a:p>
            <a:pPr>
              <a:defRPr/>
            </a:pPr>
            <a:r>
              <a:rPr lang="bs-Latn-BA" altLang="sr-Latn-RS" dirty="0"/>
              <a:t>Imajući u vidu da se DOB objavljuje u junu, a da se budžet usvaja krajem godine, Parlamentarne skupštine rano u budžetskom procesu imaju priliku da daju svoje komentare na budžetske planove, uključujući prioritetnu potrošnju i budžetska ograničenja.</a:t>
            </a:r>
          </a:p>
          <a:p>
            <a:pPr>
              <a:defRPr/>
            </a:pPr>
            <a:endParaRPr lang="bs-Latn-BA" altLang="sr-Latn-RS" dirty="0"/>
          </a:p>
          <a:p>
            <a:endParaRPr lang="bs-Latn-BA" dirty="0"/>
          </a:p>
        </p:txBody>
      </p:sp>
    </p:spTree>
    <p:extLst>
      <p:ext uri="{BB962C8B-B14F-4D97-AF65-F5344CB8AC3E}">
        <p14:creationId xmlns:p14="http://schemas.microsoft.com/office/powerpoint/2010/main" val="257900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82486"/>
          </a:xfrm>
        </p:spPr>
        <p:txBody>
          <a:bodyPr>
            <a:normAutofit/>
          </a:bodyPr>
          <a:lstStyle/>
          <a:p>
            <a:r>
              <a:rPr lang="bs-Latn-BA" altLang="sr-Latn-RS" sz="3200" b="1" dirty="0"/>
              <a:t>Kako se programsko budžetiranje razlikuje od „klasičnog“</a:t>
            </a:r>
            <a:endParaRPr lang="bs-Latn-BA" sz="3200" dirty="0"/>
          </a:p>
        </p:txBody>
      </p:sp>
      <p:sp>
        <p:nvSpPr>
          <p:cNvPr id="3" name="Content Placeholder 2"/>
          <p:cNvSpPr>
            <a:spLocks noGrp="1"/>
          </p:cNvSpPr>
          <p:nvPr>
            <p:ph idx="1"/>
          </p:nvPr>
        </p:nvSpPr>
        <p:spPr>
          <a:xfrm>
            <a:off x="1484310" y="2198915"/>
            <a:ext cx="10018713" cy="3592286"/>
          </a:xfrm>
        </p:spPr>
        <p:txBody>
          <a:bodyPr>
            <a:normAutofit fontScale="92500" lnSpcReduction="10000"/>
          </a:bodyPr>
          <a:lstStyle/>
          <a:p>
            <a:pPr>
              <a:defRPr/>
            </a:pPr>
            <a:r>
              <a:rPr lang="bs-Latn-BA" altLang="sr-Latn-RS" dirty="0"/>
              <a:t>Programsko </a:t>
            </a:r>
            <a:r>
              <a:rPr lang="bs-Latn-BA" altLang="sr-Latn-RS" dirty="0" smtClean="0"/>
              <a:t>budžetiranje</a:t>
            </a:r>
            <a:r>
              <a:rPr lang="en-US" altLang="sr-Latn-RS" dirty="0" smtClean="0"/>
              <a:t>,</a:t>
            </a:r>
            <a:r>
              <a:rPr lang="bs-Latn-BA" altLang="sr-Latn-RS" dirty="0" smtClean="0"/>
              <a:t> </a:t>
            </a:r>
            <a:r>
              <a:rPr lang="bs-Latn-BA" altLang="sr-Latn-RS" dirty="0"/>
              <a:t>ili budžetiranje zasnovano na </a:t>
            </a:r>
            <a:r>
              <a:rPr lang="bs-Latn-BA" altLang="sr-Latn-RS" dirty="0" smtClean="0"/>
              <a:t>rezultatima</a:t>
            </a:r>
            <a:r>
              <a:rPr lang="en-US" altLang="sr-Latn-RS" dirty="0" smtClean="0"/>
              <a:t>,</a:t>
            </a:r>
            <a:r>
              <a:rPr lang="bs-Latn-BA" altLang="sr-Latn-RS" dirty="0" smtClean="0"/>
              <a:t> </a:t>
            </a:r>
            <a:r>
              <a:rPr lang="bs-Latn-BA" altLang="sr-Latn-RS" dirty="0"/>
              <a:t>je proces u kojem se sredstva raspoređuju na osnovu postavljenih ciljeva i/ili rezultata koji se trebaju postići potrošnjom tih sredstava;</a:t>
            </a:r>
          </a:p>
          <a:p>
            <a:pPr marL="0" indent="0">
              <a:buNone/>
              <a:defRPr/>
            </a:pPr>
            <a:endParaRPr lang="bs-Latn-BA" altLang="sr-Latn-RS" dirty="0"/>
          </a:p>
          <a:p>
            <a:pPr>
              <a:defRPr/>
            </a:pPr>
            <a:r>
              <a:rPr lang="bs-Latn-BA" altLang="sr-Latn-RS" dirty="0"/>
              <a:t>Pojam “program” podrazumjeva grupiranje sličnih usluga ili aktivnosti unutar budžetskog korisnika, a koje imaju zajednički strateški ili operativni cilj.</a:t>
            </a:r>
          </a:p>
          <a:p>
            <a:pPr marL="0" indent="0">
              <a:buNone/>
              <a:defRPr/>
            </a:pPr>
            <a:endParaRPr lang="bs-Latn-BA" altLang="sr-Latn-RS" dirty="0"/>
          </a:p>
          <a:p>
            <a:pPr>
              <a:defRPr/>
            </a:pPr>
            <a:r>
              <a:rPr lang="bs-Latn-BA" altLang="sr-Latn-RS" dirty="0"/>
              <a:t>Ovakav pristup omogućava budžetskim korisnicima da grupiraju svoje aktivnosti u niz programa, a svaki program ima definirane operativne ciljeve i željene rezultate</a:t>
            </a:r>
            <a:r>
              <a:rPr lang="bs-Latn-BA" altLang="sr-Latn-RS" dirty="0" smtClean="0"/>
              <a:t>;</a:t>
            </a:r>
            <a:endParaRPr lang="bs-Latn-BA" altLang="sr-Latn-RS" dirty="0"/>
          </a:p>
        </p:txBody>
      </p:sp>
    </p:spTree>
    <p:extLst>
      <p:ext uri="{BB962C8B-B14F-4D97-AF65-F5344CB8AC3E}">
        <p14:creationId xmlns:p14="http://schemas.microsoft.com/office/powerpoint/2010/main" val="154076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84514"/>
          </a:xfrm>
        </p:spPr>
        <p:txBody>
          <a:bodyPr>
            <a:normAutofit/>
          </a:bodyPr>
          <a:lstStyle/>
          <a:p>
            <a:r>
              <a:rPr lang="bs-Latn-BA" altLang="sr-Latn-RS" sz="3200" b="1" dirty="0"/>
              <a:t>Kako </a:t>
            </a:r>
            <a:r>
              <a:rPr lang="bs-Latn-BA" altLang="sr-Latn-RS" sz="3200" b="1" dirty="0" smtClean="0"/>
              <a:t>se programsko budžetiranje razlikuje od „klasičnog“</a:t>
            </a:r>
            <a:endParaRPr lang="bs-Latn-BA" sz="3200" dirty="0"/>
          </a:p>
        </p:txBody>
      </p:sp>
      <p:sp>
        <p:nvSpPr>
          <p:cNvPr id="3" name="Content Placeholder 2"/>
          <p:cNvSpPr>
            <a:spLocks noGrp="1"/>
          </p:cNvSpPr>
          <p:nvPr>
            <p:ph idx="1"/>
          </p:nvPr>
        </p:nvSpPr>
        <p:spPr>
          <a:xfrm>
            <a:off x="1484310" y="1970315"/>
            <a:ext cx="10018713" cy="3820885"/>
          </a:xfrm>
        </p:spPr>
        <p:txBody>
          <a:bodyPr>
            <a:normAutofit/>
          </a:bodyPr>
          <a:lstStyle/>
          <a:p>
            <a:pPr>
              <a:spcBef>
                <a:spcPct val="0"/>
              </a:spcBef>
            </a:pPr>
            <a:endParaRPr lang="bs-Latn-BA" altLang="sr-Latn-RS" dirty="0" smtClean="0"/>
          </a:p>
          <a:p>
            <a:pPr>
              <a:spcBef>
                <a:spcPct val="0"/>
              </a:spcBef>
            </a:pPr>
            <a:r>
              <a:rPr lang="bs-Latn-BA" altLang="sr-Latn-RS" dirty="0" smtClean="0"/>
              <a:t>Tradicionalni </a:t>
            </a:r>
            <a:r>
              <a:rPr lang="bs-Latn-BA" altLang="sr-Latn-RS" dirty="0"/>
              <a:t>proces planiranja budžeta raspoređuje sredstva na osnovu ulaznih elemanata tj. po ekonomskim kategorijama (koliko je sredstava potrebno za plate, materijalne troškobe i dr</a:t>
            </a:r>
            <a:r>
              <a:rPr lang="bs-Latn-BA" altLang="sr-Latn-RS" dirty="0" smtClean="0"/>
              <a:t>);</a:t>
            </a:r>
            <a:endParaRPr lang="en-US" altLang="sr-Latn-RS" dirty="0" smtClean="0"/>
          </a:p>
          <a:p>
            <a:pPr marL="0" indent="0">
              <a:spcBef>
                <a:spcPct val="0"/>
              </a:spcBef>
              <a:buNone/>
            </a:pPr>
            <a:endParaRPr lang="en-US" altLang="sr-Latn-RS" dirty="0"/>
          </a:p>
          <a:p>
            <a:pPr marL="0" indent="0">
              <a:spcBef>
                <a:spcPct val="0"/>
              </a:spcBef>
              <a:buNone/>
            </a:pPr>
            <a:endParaRPr lang="bs-Latn-BA" altLang="sr-Latn-RS" dirty="0"/>
          </a:p>
          <a:p>
            <a:pPr>
              <a:spcBef>
                <a:spcPct val="0"/>
              </a:spcBef>
            </a:pPr>
            <a:r>
              <a:rPr lang="bs-Latn-BA" altLang="sr-Latn-RS" dirty="0"/>
              <a:t>Programsko budžetiranje sadrži sve ovo, ali i omogućava da se na osnovu definisanih programa i aktivnosti donose odluke o raspodjeli budžetskih sredstava koja se zasnivaju na ciljevima politike i željenim rezultatima.</a:t>
            </a:r>
            <a:endParaRPr lang="hr-HR" altLang="sr-Latn-RS" dirty="0"/>
          </a:p>
          <a:p>
            <a:endParaRPr lang="bs-Latn-BA" dirty="0"/>
          </a:p>
        </p:txBody>
      </p:sp>
    </p:spTree>
    <p:extLst>
      <p:ext uri="{BB962C8B-B14F-4D97-AF65-F5344CB8AC3E}">
        <p14:creationId xmlns:p14="http://schemas.microsoft.com/office/powerpoint/2010/main" val="350375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08314"/>
          </a:xfrm>
        </p:spPr>
        <p:txBody>
          <a:bodyPr>
            <a:normAutofit/>
          </a:bodyPr>
          <a:lstStyle/>
          <a:p>
            <a:r>
              <a:rPr lang="bs-Latn-BA" sz="3200" b="1" dirty="0" smtClean="0"/>
              <a:t>Zakonska regulativa</a:t>
            </a:r>
            <a:endParaRPr lang="bs-Latn-BA" sz="3200" b="1" dirty="0"/>
          </a:p>
        </p:txBody>
      </p:sp>
      <p:sp>
        <p:nvSpPr>
          <p:cNvPr id="3" name="Content Placeholder 2"/>
          <p:cNvSpPr>
            <a:spLocks noGrp="1"/>
          </p:cNvSpPr>
          <p:nvPr>
            <p:ph idx="1"/>
          </p:nvPr>
        </p:nvSpPr>
        <p:spPr/>
        <p:txBody>
          <a:bodyPr>
            <a:normAutofit fontScale="92500" lnSpcReduction="10000"/>
          </a:bodyPr>
          <a:lstStyle/>
          <a:p>
            <a:r>
              <a:rPr lang="bs-Latn-BA" dirty="0"/>
              <a:t>Svaki od četiri nivoa vlasti ima svoj zakon o budžetu (Zakon o finansiranju institucija </a:t>
            </a:r>
            <a:r>
              <a:rPr lang="bs-Latn-BA" dirty="0" smtClean="0"/>
              <a:t>BiH, </a:t>
            </a:r>
            <a:r>
              <a:rPr lang="bs-Latn-BA" dirty="0"/>
              <a:t>Zakon o budžetima u </a:t>
            </a:r>
            <a:r>
              <a:rPr lang="bs-Latn-BA" dirty="0" smtClean="0"/>
              <a:t>FBiH, </a:t>
            </a:r>
            <a:r>
              <a:rPr lang="bs-Latn-BA" dirty="0"/>
              <a:t>Zakon o budžetskom sistemu u </a:t>
            </a:r>
            <a:r>
              <a:rPr lang="bs-Latn-BA" dirty="0" smtClean="0"/>
              <a:t>RS </a:t>
            </a:r>
            <a:r>
              <a:rPr lang="bs-Latn-BA" dirty="0"/>
              <a:t>i Zakon o budžetu </a:t>
            </a:r>
            <a:r>
              <a:rPr lang="bs-Latn-BA" dirty="0" smtClean="0"/>
              <a:t>DB). </a:t>
            </a:r>
          </a:p>
          <a:p>
            <a:r>
              <a:rPr lang="bs-Latn-BA" dirty="0" smtClean="0"/>
              <a:t>Ovim </a:t>
            </a:r>
            <a:r>
              <a:rPr lang="bs-Latn-BA" dirty="0"/>
              <a:t>zakonima propisano je pripremanje dokumenta okvirnog budžeta i godišnjih budžeta za svaki nivo vlasti. Budžetski kalendari za sva četiri nivoa vlasti su harmonizovani i u skladu sa istim se trebaju donositi </a:t>
            </a:r>
            <a:r>
              <a:rPr lang="bs-Latn-BA" dirty="0" smtClean="0"/>
              <a:t>dokumenti.</a:t>
            </a:r>
          </a:p>
          <a:p>
            <a:r>
              <a:rPr lang="bs-Latn-BA" dirty="0"/>
              <a:t>Zakonodavstvo u oblasti budžeta za nivo institucija BiH i oba entiteta je harmonizovano u dijelu koji se odnosi na proces donošenja godišnjih budžeta po principu "deset koraka". </a:t>
            </a:r>
          </a:p>
        </p:txBody>
      </p:sp>
    </p:spTree>
    <p:extLst>
      <p:ext uri="{BB962C8B-B14F-4D97-AF65-F5344CB8AC3E}">
        <p14:creationId xmlns:p14="http://schemas.microsoft.com/office/powerpoint/2010/main" val="56775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95400"/>
          </a:xfrm>
        </p:spPr>
        <p:txBody>
          <a:bodyPr>
            <a:normAutofit/>
          </a:bodyPr>
          <a:lstStyle/>
          <a:p>
            <a:r>
              <a:rPr lang="bs-Latn-BA" altLang="sr-Latn-RS" sz="3200" b="1" dirty="0"/>
              <a:t>Šta je pristup u 10 koraka?</a:t>
            </a:r>
            <a:endParaRPr lang="bs-Latn-BA" sz="3200" dirty="0"/>
          </a:p>
        </p:txBody>
      </p:sp>
      <p:sp>
        <p:nvSpPr>
          <p:cNvPr id="3" name="Content Placeholder 2"/>
          <p:cNvSpPr>
            <a:spLocks noGrp="1"/>
          </p:cNvSpPr>
          <p:nvPr>
            <p:ph idx="1"/>
          </p:nvPr>
        </p:nvSpPr>
        <p:spPr>
          <a:xfrm>
            <a:off x="1484310" y="1687287"/>
            <a:ext cx="10018713" cy="4103914"/>
          </a:xfrm>
        </p:spPr>
        <p:txBody>
          <a:bodyPr/>
          <a:lstStyle/>
          <a:p>
            <a:r>
              <a:rPr lang="bs-Latn-BA" altLang="sr-Latn-RS" dirty="0"/>
              <a:t>„Pristup u 10 koraka“ prikazuje proces srednjoročnog planiranja i izrade budžeta s jasnim i logičnim rokovima koji su usklađeni i jednaki na svim nivoima vlasti;</a:t>
            </a:r>
          </a:p>
          <a:p>
            <a:r>
              <a:rPr lang="bs-Latn-BA" altLang="sr-Latn-RS" dirty="0"/>
              <a:t>Prvi korak počinje u januaru, a završava u decembru;</a:t>
            </a:r>
          </a:p>
          <a:p>
            <a:r>
              <a:rPr lang="bs-Latn-BA" altLang="sr-Latn-RS" dirty="0"/>
              <a:t>Svaki korak je međusobno zavisan – a svaki korak zavisi od različitih aktera/institucija koje trebaju obezbjediti relevantne informacije, dati preporuke i/ili donijeti odluke u svim ključnim fazama </a:t>
            </a:r>
            <a:r>
              <a:rPr lang="bs-Latn-BA" altLang="sr-Latn-RS" dirty="0" smtClean="0"/>
              <a:t>procesa, </a:t>
            </a:r>
            <a:r>
              <a:rPr lang="bs-Latn-BA" altLang="sr-Latn-RS" dirty="0"/>
              <a:t>u skladu sa budžetskim ciklusom.</a:t>
            </a:r>
          </a:p>
          <a:p>
            <a:endParaRPr lang="bs-Latn-BA" dirty="0"/>
          </a:p>
        </p:txBody>
      </p:sp>
    </p:spTree>
    <p:extLst>
      <p:ext uri="{BB962C8B-B14F-4D97-AF65-F5344CB8AC3E}">
        <p14:creationId xmlns:p14="http://schemas.microsoft.com/office/powerpoint/2010/main" val="43092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59230"/>
            <a:ext cx="10018713" cy="1077684"/>
          </a:xfrm>
        </p:spPr>
        <p:txBody>
          <a:bodyPr>
            <a:normAutofit/>
          </a:bodyPr>
          <a:lstStyle/>
          <a:p>
            <a:r>
              <a:rPr lang="bs-Latn-BA" sz="3200" b="1" dirty="0">
                <a:effectLst>
                  <a:outerShdw blurRad="38100" dist="38100" dir="2700000" algn="tl">
                    <a:srgbClr val="C0C0C0"/>
                  </a:outerShdw>
                </a:effectLst>
              </a:rPr>
              <a:t>Metodologija</a:t>
            </a:r>
            <a:endParaRPr lang="bs-Latn-BA" sz="3200"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310" y="1436915"/>
            <a:ext cx="10018713" cy="444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51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21420"/>
          </a:xfrm>
        </p:spPr>
        <p:txBody>
          <a:bodyPr>
            <a:normAutofit/>
          </a:bodyPr>
          <a:lstStyle/>
          <a:p>
            <a:r>
              <a:rPr lang="bs-Latn-BA" altLang="sr-Latn-RS" sz="3200" b="1" dirty="0"/>
              <a:t>Korak br.1</a:t>
            </a:r>
            <a:endParaRPr lang="bs-Latn-BA" sz="3200" dirty="0"/>
          </a:p>
        </p:txBody>
      </p:sp>
      <p:sp>
        <p:nvSpPr>
          <p:cNvPr id="3" name="Content Placeholder 2"/>
          <p:cNvSpPr>
            <a:spLocks noGrp="1"/>
          </p:cNvSpPr>
          <p:nvPr>
            <p:ph idx="1"/>
          </p:nvPr>
        </p:nvSpPr>
        <p:spPr>
          <a:xfrm>
            <a:off x="1484310" y="2007221"/>
            <a:ext cx="10018713" cy="3783979"/>
          </a:xfrm>
        </p:spPr>
        <p:txBody>
          <a:bodyPr/>
          <a:lstStyle/>
          <a:p>
            <a:r>
              <a:rPr lang="bs-Latn-BA" altLang="sr-Latn-RS" dirty="0"/>
              <a:t>Budžetske instrukcije br. 1 su prve od dva zasebna seta budžetskih instrukcija koje se izdaju u toku jednog godišnjeg ciklusa pripreme budžeta:</a:t>
            </a:r>
          </a:p>
          <a:p>
            <a:r>
              <a:rPr lang="bs-Latn-BA" altLang="sr-Latn-RS" dirty="0"/>
              <a:t>Priprema ih Ministarstvo finansija i šalje budžetskim korisnicima;</a:t>
            </a:r>
          </a:p>
          <a:p>
            <a:r>
              <a:rPr lang="bs-Latn-BA" altLang="sr-Latn-RS" dirty="0"/>
              <a:t>Budžetske instrukcije sadrže budžetski kalendar, glavne rokove za </a:t>
            </a:r>
            <a:r>
              <a:rPr lang="bs-Latn-BA" altLang="sr-Latn-RS" dirty="0" smtClean="0"/>
              <a:t>izvještavanje </a:t>
            </a:r>
            <a:r>
              <a:rPr lang="bs-Latn-BA" altLang="sr-Latn-RS" dirty="0"/>
              <a:t>od strane budžetskih korisnika; te </a:t>
            </a:r>
            <a:r>
              <a:rPr lang="bs-Latn-BA" altLang="sr-Latn-RS" b="1" dirty="0"/>
              <a:t>Šablon,</a:t>
            </a:r>
            <a:r>
              <a:rPr lang="bs-Latn-BA" altLang="sr-Latn-RS" dirty="0"/>
              <a:t> smjernice i listu neophodnih aktivnosti i rokova za dostavljanje Tabele pregleda prioriteta budžetskih korisnika.</a:t>
            </a:r>
          </a:p>
        </p:txBody>
      </p:sp>
    </p:spTree>
    <p:extLst>
      <p:ext uri="{BB962C8B-B14F-4D97-AF65-F5344CB8AC3E}">
        <p14:creationId xmlns:p14="http://schemas.microsoft.com/office/powerpoint/2010/main" val="173157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43722"/>
          </a:xfrm>
        </p:spPr>
        <p:txBody>
          <a:bodyPr>
            <a:normAutofit/>
          </a:bodyPr>
          <a:lstStyle/>
          <a:p>
            <a:r>
              <a:rPr lang="bs-Latn-BA" altLang="sr-Latn-RS" sz="3200" b="1" dirty="0"/>
              <a:t>Korak </a:t>
            </a:r>
            <a:r>
              <a:rPr lang="bs-Latn-BA" altLang="sr-Latn-RS" sz="3200" b="1" dirty="0" smtClean="0"/>
              <a:t>br.2</a:t>
            </a:r>
            <a:endParaRPr lang="bs-Latn-BA" sz="3200" dirty="0"/>
          </a:p>
        </p:txBody>
      </p:sp>
      <p:sp>
        <p:nvSpPr>
          <p:cNvPr id="3" name="Content Placeholder 2"/>
          <p:cNvSpPr>
            <a:spLocks noGrp="1"/>
          </p:cNvSpPr>
          <p:nvPr>
            <p:ph idx="1"/>
          </p:nvPr>
        </p:nvSpPr>
        <p:spPr>
          <a:xfrm>
            <a:off x="1484310" y="1862255"/>
            <a:ext cx="10018713" cy="3928946"/>
          </a:xfrm>
        </p:spPr>
        <p:txBody>
          <a:bodyPr>
            <a:normAutofit fontScale="70000" lnSpcReduction="20000"/>
          </a:bodyPr>
          <a:lstStyle/>
          <a:p>
            <a:pPr>
              <a:lnSpc>
                <a:spcPct val="90000"/>
              </a:lnSpc>
              <a:defRPr/>
            </a:pPr>
            <a:r>
              <a:rPr lang="hr-BA" altLang="sr-Latn-RS" sz="3200" b="1" dirty="0" smtClean="0"/>
              <a:t>Tabele </a:t>
            </a:r>
            <a:r>
              <a:rPr lang="hr-BA" altLang="sr-Latn-RS" sz="3200" b="1" dirty="0"/>
              <a:t>pregleda prioriteta budžetskih korisnika </a:t>
            </a:r>
            <a:r>
              <a:rPr lang="hr-BA" altLang="sr-Latn-RS" sz="3200" dirty="0"/>
              <a:t>predstavljaju mehanizam za prikupljanje informacija od budžetskih korisnika o zahtjevima za budžetskim sredstvima u naredne tri godine, sa ciljevima, troškovima, učinku i vrijednosti za novac svakog njihovog programa.</a:t>
            </a:r>
          </a:p>
          <a:p>
            <a:pPr marL="0" indent="0">
              <a:lnSpc>
                <a:spcPct val="90000"/>
              </a:lnSpc>
              <a:buNone/>
              <a:defRPr/>
            </a:pPr>
            <a:endParaRPr lang="hr-BA" altLang="sr-Latn-RS" sz="3200" dirty="0"/>
          </a:p>
          <a:p>
            <a:pPr>
              <a:lnSpc>
                <a:spcPct val="90000"/>
              </a:lnSpc>
              <a:defRPr/>
            </a:pPr>
            <a:r>
              <a:rPr lang="hr-BA" altLang="sr-Latn-RS" sz="3200" dirty="0"/>
              <a:t>Tabele omogućavaju budžetskim korisnicima da istaknu buduće politike i prioritete koji su u nadležnosti korisnika, a u kontekstu postojećih općih ciljeva politika vlade </a:t>
            </a:r>
            <a:r>
              <a:rPr lang="hr-BA" altLang="sr-Latn-RS" sz="3200" dirty="0" smtClean="0"/>
              <a:t>( </a:t>
            </a:r>
            <a:r>
              <a:rPr lang="hr-BA" altLang="sr-Latn-RS" sz="3200" dirty="0"/>
              <a:t>kako su precizirani u razvojnoj strategiji) i sektorskih strategija i planova;</a:t>
            </a:r>
          </a:p>
          <a:p>
            <a:pPr marL="0" indent="0">
              <a:lnSpc>
                <a:spcPct val="90000"/>
              </a:lnSpc>
              <a:buNone/>
              <a:defRPr/>
            </a:pPr>
            <a:endParaRPr lang="hr-BA" altLang="sr-Latn-RS" sz="3200" dirty="0"/>
          </a:p>
          <a:p>
            <a:pPr>
              <a:lnSpc>
                <a:spcPct val="90000"/>
              </a:lnSpc>
              <a:defRPr/>
            </a:pPr>
            <a:r>
              <a:rPr lang="hr-BA" altLang="sr-Latn-RS" sz="3200" dirty="0"/>
              <a:t>Istovremeno, tabele su i mehanizam za sistematičnije praćenje učinka postojećih programa, usluga i aktivnosti, te ukoliko je to potrebno izmjenu ili preusmjeravanje prioriteta za raspodjelu budžeta.</a:t>
            </a:r>
          </a:p>
          <a:p>
            <a:endParaRPr lang="bs-Latn-BA" sz="3200" dirty="0"/>
          </a:p>
        </p:txBody>
      </p:sp>
    </p:spTree>
    <p:extLst>
      <p:ext uri="{BB962C8B-B14F-4D97-AF65-F5344CB8AC3E}">
        <p14:creationId xmlns:p14="http://schemas.microsoft.com/office/powerpoint/2010/main" val="377473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01084"/>
            <a:ext cx="10018713" cy="1103970"/>
          </a:xfrm>
        </p:spPr>
        <p:txBody>
          <a:bodyPr>
            <a:normAutofit/>
          </a:bodyPr>
          <a:lstStyle/>
          <a:p>
            <a:r>
              <a:rPr lang="bs-Latn-BA" altLang="sr-Latn-RS" sz="3200" b="1" dirty="0"/>
              <a:t>Korak br.3</a:t>
            </a:r>
            <a:endParaRPr lang="bs-Latn-BA" sz="3200" dirty="0"/>
          </a:p>
        </p:txBody>
      </p:sp>
      <p:sp>
        <p:nvSpPr>
          <p:cNvPr id="3" name="Content Placeholder 2"/>
          <p:cNvSpPr>
            <a:spLocks noGrp="1"/>
          </p:cNvSpPr>
          <p:nvPr>
            <p:ph idx="1"/>
          </p:nvPr>
        </p:nvSpPr>
        <p:spPr>
          <a:xfrm>
            <a:off x="1484310" y="1594625"/>
            <a:ext cx="10018713" cy="4196576"/>
          </a:xfrm>
        </p:spPr>
        <p:txBody>
          <a:bodyPr>
            <a:normAutofit fontScale="77500" lnSpcReduction="20000"/>
          </a:bodyPr>
          <a:lstStyle/>
          <a:p>
            <a:pPr marL="0" indent="0">
              <a:buNone/>
              <a:defRPr/>
            </a:pPr>
            <a:r>
              <a:rPr lang="hr-HR" altLang="sr-Latn-RS" b="1" dirty="0" smtClean="0"/>
              <a:t>Globalni </a:t>
            </a:r>
            <a:r>
              <a:rPr lang="hr-HR" altLang="sr-Latn-RS" b="1" dirty="0"/>
              <a:t>okvir fiskalnog bilansa i politika </a:t>
            </a:r>
            <a:r>
              <a:rPr lang="hr-HR" altLang="sr-Latn-RS" dirty="0"/>
              <a:t>utvrđuje strategiju ekonomskog i fiskalnog planiranja na kojoj se zasniva izrada budžeta svih nivoa vlasti u BiH, uključujući ukupni nivo sredstava na raspolaganju svim vladama u BiH za predstojeći budžet i naredne dvije godine;</a:t>
            </a:r>
          </a:p>
          <a:p>
            <a:pPr>
              <a:defRPr/>
            </a:pPr>
            <a:r>
              <a:rPr lang="bs-Latn-BA" dirty="0"/>
              <a:t>Fiskalno vijeće čini šest članova, i to</a:t>
            </a:r>
            <a:r>
              <a:rPr lang="bs-Latn-BA" dirty="0" smtClean="0"/>
              <a:t>:</a:t>
            </a:r>
          </a:p>
          <a:p>
            <a:pPr marL="0" indent="0">
              <a:buNone/>
              <a:defRPr/>
            </a:pPr>
            <a:r>
              <a:rPr lang="bs-Latn-BA" dirty="0" smtClean="0"/>
              <a:t> </a:t>
            </a:r>
            <a:r>
              <a:rPr lang="bs-Latn-BA" dirty="0"/>
              <a:t>a) presjedavajući Vijeća ministara BiH, </a:t>
            </a:r>
            <a:endParaRPr lang="bs-Latn-BA" dirty="0" smtClean="0"/>
          </a:p>
          <a:p>
            <a:pPr marL="0" indent="0">
              <a:buNone/>
              <a:defRPr/>
            </a:pPr>
            <a:r>
              <a:rPr lang="bs-Latn-BA" dirty="0" smtClean="0"/>
              <a:t>b</a:t>
            </a:r>
            <a:r>
              <a:rPr lang="bs-Latn-BA" dirty="0"/>
              <a:t>) predsjednik Vlade Republike Srpske</a:t>
            </a:r>
            <a:r>
              <a:rPr lang="bs-Latn-BA" dirty="0" smtClean="0"/>
              <a:t>,</a:t>
            </a:r>
          </a:p>
          <a:p>
            <a:pPr marL="0" indent="0">
              <a:buNone/>
              <a:defRPr/>
            </a:pPr>
            <a:r>
              <a:rPr lang="bs-Latn-BA" dirty="0" smtClean="0"/>
              <a:t> </a:t>
            </a:r>
            <a:r>
              <a:rPr lang="bs-Latn-BA" dirty="0"/>
              <a:t>c) premijer Federacije BiH; </a:t>
            </a:r>
            <a:endParaRPr lang="bs-Latn-BA" dirty="0" smtClean="0"/>
          </a:p>
          <a:p>
            <a:pPr marL="0" indent="0">
              <a:buNone/>
              <a:defRPr/>
            </a:pPr>
            <a:r>
              <a:rPr lang="bs-Latn-BA" dirty="0" smtClean="0"/>
              <a:t>d</a:t>
            </a:r>
            <a:r>
              <a:rPr lang="bs-Latn-BA" dirty="0"/>
              <a:t>) ministar finansija i trezora BiH</a:t>
            </a:r>
            <a:r>
              <a:rPr lang="bs-Latn-BA" dirty="0" smtClean="0"/>
              <a:t>,</a:t>
            </a:r>
          </a:p>
          <a:p>
            <a:pPr marL="0" indent="0">
              <a:buNone/>
              <a:defRPr/>
            </a:pPr>
            <a:r>
              <a:rPr lang="bs-Latn-BA" dirty="0" smtClean="0"/>
              <a:t> </a:t>
            </a:r>
            <a:r>
              <a:rPr lang="bs-Latn-BA" dirty="0"/>
              <a:t>e) ministar finansija Republike Srpske, </a:t>
            </a:r>
            <a:endParaRPr lang="bs-Latn-BA" dirty="0" smtClean="0"/>
          </a:p>
          <a:p>
            <a:pPr marL="0" indent="0">
              <a:buNone/>
              <a:defRPr/>
            </a:pPr>
            <a:r>
              <a:rPr lang="bs-Latn-BA" dirty="0" smtClean="0"/>
              <a:t>f</a:t>
            </a:r>
            <a:r>
              <a:rPr lang="bs-Latn-BA" dirty="0"/>
              <a:t>) ministar finansija Federacije Bosne i Hercegovine.</a:t>
            </a:r>
            <a:endParaRPr lang="hr-HR" altLang="sr-Latn-RS" dirty="0"/>
          </a:p>
          <a:p>
            <a:pPr>
              <a:defRPr/>
            </a:pPr>
            <a:r>
              <a:rPr lang="hr-HR" altLang="sr-Latn-RS" dirty="0"/>
              <a:t>Fiskalno vijeće treba da usvoji Globalni okvir fiskalnog bilansa i politika do 31. maja svake godine.</a:t>
            </a:r>
            <a:br>
              <a:rPr lang="hr-HR" altLang="sr-Latn-RS" dirty="0"/>
            </a:br>
            <a:endParaRPr lang="hr-BA" altLang="sr-Latn-RS" dirty="0"/>
          </a:p>
          <a:p>
            <a:endParaRPr lang="bs-Latn-BA" dirty="0"/>
          </a:p>
        </p:txBody>
      </p:sp>
    </p:spTree>
    <p:extLst>
      <p:ext uri="{BB962C8B-B14F-4D97-AF65-F5344CB8AC3E}">
        <p14:creationId xmlns:p14="http://schemas.microsoft.com/office/powerpoint/2010/main" val="241720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57943"/>
          </a:xfrm>
        </p:spPr>
        <p:txBody>
          <a:bodyPr>
            <a:normAutofit/>
          </a:bodyPr>
          <a:lstStyle/>
          <a:p>
            <a:r>
              <a:rPr lang="bs-Latn-BA" sz="3200" b="1" dirty="0" smtClean="0"/>
              <a:t>Javne finansije </a:t>
            </a:r>
            <a:endParaRPr lang="bs-Latn-BA" sz="3200" b="1" dirty="0"/>
          </a:p>
        </p:txBody>
      </p:sp>
      <p:sp>
        <p:nvSpPr>
          <p:cNvPr id="3" name="Content Placeholder 2"/>
          <p:cNvSpPr>
            <a:spLocks noGrp="1"/>
          </p:cNvSpPr>
          <p:nvPr>
            <p:ph idx="1"/>
          </p:nvPr>
        </p:nvSpPr>
        <p:spPr>
          <a:xfrm>
            <a:off x="1484310" y="1883229"/>
            <a:ext cx="10018713" cy="3907971"/>
          </a:xfrm>
        </p:spPr>
        <p:txBody>
          <a:bodyPr>
            <a:normAutofit/>
          </a:bodyPr>
          <a:lstStyle/>
          <a:p>
            <a:pPr marL="0" indent="0">
              <a:buNone/>
            </a:pPr>
            <a:endParaRPr lang="bs-Latn-BA" dirty="0" smtClean="0"/>
          </a:p>
          <a:p>
            <a:r>
              <a:rPr lang="bs-Latn-BA" dirty="0" smtClean="0"/>
              <a:t>Država, odnosno nosioci vlasti koje mi biramo odlučuju o stvarima koji se direktno tiču naših života;</a:t>
            </a:r>
          </a:p>
          <a:p>
            <a:r>
              <a:rPr lang="bs-Latn-BA" dirty="0" smtClean="0"/>
              <a:t>Ekonomske politike utječu na to koliko će ljudi biti zaposleno,kakvo će nam biti obrazovanje, zdravstvene i socijalne usluge, po kakvim cestama ćemo se voziti, kakav zrak ćemo udisati, koliko će kulturnih događaja biti u našem gradu itd. Itd;</a:t>
            </a:r>
          </a:p>
          <a:p>
            <a:r>
              <a:rPr lang="bs-Latn-BA" dirty="0" smtClean="0"/>
              <a:t>Da bi obavljala sve ove funkcije država prikuplja </a:t>
            </a:r>
            <a:r>
              <a:rPr lang="bs-Latn-BA" b="1" dirty="0"/>
              <a:t>j</a:t>
            </a:r>
            <a:r>
              <a:rPr lang="bs-Latn-BA" b="1" dirty="0" smtClean="0"/>
              <a:t>avne prihode.</a:t>
            </a:r>
            <a:endParaRPr lang="bs-Latn-BA" dirty="0" smtClean="0"/>
          </a:p>
          <a:p>
            <a:endParaRPr lang="bs-Latn-BA" dirty="0"/>
          </a:p>
        </p:txBody>
      </p:sp>
    </p:spTree>
    <p:extLst>
      <p:ext uri="{BB962C8B-B14F-4D97-AF65-F5344CB8AC3E}">
        <p14:creationId xmlns:p14="http://schemas.microsoft.com/office/powerpoint/2010/main" val="4187176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66800"/>
          </a:xfrm>
        </p:spPr>
        <p:txBody>
          <a:bodyPr>
            <a:normAutofit/>
          </a:bodyPr>
          <a:lstStyle/>
          <a:p>
            <a:r>
              <a:rPr lang="bs-Latn-BA" sz="3200" b="1" dirty="0" smtClean="0"/>
              <a:t>Globalni okvir fiskalnog bilansa i politika</a:t>
            </a:r>
            <a:endParaRPr lang="bs-Latn-BA" sz="3200" b="1" dirty="0"/>
          </a:p>
        </p:txBody>
      </p:sp>
      <p:sp>
        <p:nvSpPr>
          <p:cNvPr id="3" name="Content Placeholder 2"/>
          <p:cNvSpPr>
            <a:spLocks noGrp="1"/>
          </p:cNvSpPr>
          <p:nvPr>
            <p:ph idx="1"/>
          </p:nvPr>
        </p:nvSpPr>
        <p:spPr>
          <a:xfrm>
            <a:off x="1570035" y="1752602"/>
            <a:ext cx="10018713" cy="3438524"/>
          </a:xfrm>
        </p:spPr>
        <p:txBody>
          <a:bodyPr>
            <a:normAutofit lnSpcReduction="10000"/>
          </a:bodyPr>
          <a:lstStyle/>
          <a:p>
            <a:r>
              <a:rPr lang="bs-Latn-BA" sz="2000" dirty="0" smtClean="0"/>
              <a:t>Globalni </a:t>
            </a:r>
            <a:r>
              <a:rPr lang="bs-Latn-BA" sz="2000" dirty="0"/>
              <a:t>okvir fiskalnog bilansa i politika u Bosni i Hercegovini predstavlja dokument koji sadrži elemente za koordinaciju fiskalnih politika u </a:t>
            </a:r>
            <a:r>
              <a:rPr lang="bs-Latn-BA" sz="2000" dirty="0" smtClean="0"/>
              <a:t>BiH, </a:t>
            </a:r>
            <a:r>
              <a:rPr lang="bs-Latn-BA" sz="2000" dirty="0"/>
              <a:t>a koji se usvaja u formi sporazuma između Vlade Federacije </a:t>
            </a:r>
            <a:r>
              <a:rPr lang="bs-Latn-BA" sz="2000" dirty="0" smtClean="0"/>
              <a:t>BiH, </a:t>
            </a:r>
            <a:r>
              <a:rPr lang="bs-Latn-BA" sz="2000" dirty="0"/>
              <a:t>Vlade Republike Srpske i Vijeća </a:t>
            </a:r>
            <a:r>
              <a:rPr lang="bs-Latn-BA" sz="2000" dirty="0" smtClean="0"/>
              <a:t>ministara BiH.</a:t>
            </a:r>
          </a:p>
          <a:p>
            <a:r>
              <a:rPr lang="bs-Latn-BA" sz="2000" dirty="0" smtClean="0"/>
              <a:t> </a:t>
            </a:r>
            <a:r>
              <a:rPr lang="bs-Latn-BA" sz="2000" dirty="0"/>
              <a:t>Globalni okvir fiskalnog bilansa i politika u Bosni i Hercegovini, sadrži sljedeće parametre: 1) prijedlog fiskalnih ciljeva budžeta institucija: Bosne i Hercegovine, Federacije Bosne i Hercegovine, Republike Srpske i Brčko distrikta BiH, </a:t>
            </a:r>
            <a:endParaRPr lang="bs-Latn-BA" sz="2000" dirty="0" smtClean="0"/>
          </a:p>
          <a:p>
            <a:r>
              <a:rPr lang="bs-Latn-BA" sz="2000" dirty="0" smtClean="0"/>
              <a:t>2</a:t>
            </a:r>
            <a:r>
              <a:rPr lang="bs-Latn-BA" sz="2000" dirty="0"/>
              <a:t>) prijedlog makroekonomske projekcije i projekcije ukupnih indirektnih poreza i njihove raspodjele za narednu fiskalnu godinu, </a:t>
            </a:r>
            <a:endParaRPr lang="bs-Latn-BA" sz="2000" dirty="0" smtClean="0"/>
          </a:p>
          <a:p>
            <a:r>
              <a:rPr lang="bs-Latn-BA" sz="2000" dirty="0" smtClean="0"/>
              <a:t>3</a:t>
            </a:r>
            <a:r>
              <a:rPr lang="bs-Latn-BA" sz="2000" dirty="0"/>
              <a:t>) prijedlog gornje granice zaduženja budžeta institucija: BiH, Federacije BiH, Republike Srpske i Brčko distrikta BiH. </a:t>
            </a:r>
            <a:endParaRPr lang="bs-Latn-BA" sz="2000" dirty="0"/>
          </a:p>
        </p:txBody>
      </p:sp>
    </p:spTree>
    <p:extLst>
      <p:ext uri="{BB962C8B-B14F-4D97-AF65-F5344CB8AC3E}">
        <p14:creationId xmlns:p14="http://schemas.microsoft.com/office/powerpoint/2010/main" val="381130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98756"/>
          </a:xfrm>
        </p:spPr>
        <p:txBody>
          <a:bodyPr>
            <a:normAutofit/>
          </a:bodyPr>
          <a:lstStyle/>
          <a:p>
            <a:r>
              <a:rPr lang="bs-Latn-BA" altLang="sr-Latn-RS" sz="3200" b="1" dirty="0"/>
              <a:t>Korak </a:t>
            </a:r>
            <a:r>
              <a:rPr lang="bs-Latn-BA" altLang="sr-Latn-RS" sz="3200" b="1" dirty="0" smtClean="0"/>
              <a:t>br.4</a:t>
            </a:r>
            <a:endParaRPr lang="bs-Latn-BA" sz="3200" dirty="0"/>
          </a:p>
        </p:txBody>
      </p:sp>
      <p:sp>
        <p:nvSpPr>
          <p:cNvPr id="3" name="Content Placeholder 2"/>
          <p:cNvSpPr>
            <a:spLocks noGrp="1"/>
          </p:cNvSpPr>
          <p:nvPr>
            <p:ph idx="1"/>
          </p:nvPr>
        </p:nvSpPr>
        <p:spPr>
          <a:xfrm>
            <a:off x="1484310" y="1773045"/>
            <a:ext cx="10018713" cy="4018156"/>
          </a:xfrm>
        </p:spPr>
        <p:txBody>
          <a:bodyPr/>
          <a:lstStyle/>
          <a:p>
            <a:r>
              <a:rPr lang="bs-Latn-BA" altLang="sr-Latn-RS" dirty="0"/>
              <a:t>Izrada dokumenta okvirnog budžeta (DOB)</a:t>
            </a:r>
          </a:p>
          <a:p>
            <a:endParaRPr lang="bs-Latn-BA" altLang="sr-Latn-RS" dirty="0"/>
          </a:p>
          <a:p>
            <a:r>
              <a:rPr lang="bs-Latn-BA" altLang="sr-Latn-RS" dirty="0"/>
              <a:t>DOB se usvaja svake godine u junu:</a:t>
            </a:r>
          </a:p>
          <a:p>
            <a:r>
              <a:rPr lang="bs-Latn-BA" altLang="sr-Latn-RS" dirty="0"/>
              <a:t>DOB predstavlja preliminarni nacrt budžeta za narednu budžetsku godinu i preliminarne procjene budžeta za sljedeće dvije fiskalne godine</a:t>
            </a:r>
          </a:p>
          <a:p>
            <a:r>
              <a:rPr lang="bs-Latn-BA" altLang="sr-Latn-RS" dirty="0"/>
              <a:t>DOB sadrži okvir rashoda uključujući početne gornje granice rashoda za narednu budžetsku godinu i preliminarne procjene za sljedeće dvije godine</a:t>
            </a:r>
            <a:endParaRPr lang="bs-Latn-BA" dirty="0"/>
          </a:p>
        </p:txBody>
      </p:sp>
    </p:spTree>
    <p:extLst>
      <p:ext uri="{BB962C8B-B14F-4D97-AF65-F5344CB8AC3E}">
        <p14:creationId xmlns:p14="http://schemas.microsoft.com/office/powerpoint/2010/main" val="289185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2999"/>
          </a:xfrm>
        </p:spPr>
        <p:txBody>
          <a:bodyPr>
            <a:normAutofit/>
          </a:bodyPr>
          <a:lstStyle/>
          <a:p>
            <a:r>
              <a:rPr lang="bs-Latn-BA" altLang="sr-Latn-RS" sz="3200" b="1" dirty="0"/>
              <a:t>Korak </a:t>
            </a:r>
            <a:r>
              <a:rPr lang="bs-Latn-BA" altLang="sr-Latn-RS" sz="3200" b="1" dirty="0" smtClean="0"/>
              <a:t>br.5</a:t>
            </a:r>
            <a:endParaRPr lang="bs-Latn-BA" sz="3200" dirty="0"/>
          </a:p>
        </p:txBody>
      </p:sp>
      <p:sp>
        <p:nvSpPr>
          <p:cNvPr id="3" name="Content Placeholder 2"/>
          <p:cNvSpPr>
            <a:spLocks noGrp="1"/>
          </p:cNvSpPr>
          <p:nvPr>
            <p:ph idx="1"/>
          </p:nvPr>
        </p:nvSpPr>
        <p:spPr>
          <a:xfrm>
            <a:off x="1484310" y="1929161"/>
            <a:ext cx="10018713" cy="3862039"/>
          </a:xfrm>
        </p:spPr>
        <p:txBody>
          <a:bodyPr>
            <a:normAutofit fontScale="92500" lnSpcReduction="10000"/>
          </a:bodyPr>
          <a:lstStyle/>
          <a:p>
            <a:pPr>
              <a:defRPr/>
            </a:pPr>
            <a:r>
              <a:rPr lang="bs-Latn-BA" altLang="sr-Latn-RS" dirty="0"/>
              <a:t>Budžetske instrukcije br. 2  sadrže smjernice i obrasce za ispunjavanje zahtjeva budžetskih korisnika;</a:t>
            </a:r>
          </a:p>
          <a:p>
            <a:pPr marL="0" indent="0">
              <a:buFont typeface="Wingdings" panose="05000000000000000000" pitchFamily="2" charset="2"/>
              <a:buNone/>
              <a:defRPr/>
            </a:pPr>
            <a:endParaRPr lang="bs-Latn-BA" altLang="sr-Latn-RS" dirty="0"/>
          </a:p>
          <a:p>
            <a:pPr>
              <a:defRPr/>
            </a:pPr>
            <a:r>
              <a:rPr lang="bs-Latn-BA" altLang="sr-Latn-RS" dirty="0"/>
              <a:t>Zahtjevi budžetskih korisnika su sredstvo putem kojeg budžetski korisnici prezentiraju svoj zahtjev za budžetska sredstva za narednu godinu kao i preliminarne procjene budžeta za dvije sljedeće godine, u skladu sa gornjim granicama rashoda koje odobri Vijeće ministara BiH, odnosno vlade entiteta i Distrikata Brčko;</a:t>
            </a:r>
          </a:p>
          <a:p>
            <a:pPr>
              <a:defRPr/>
            </a:pPr>
            <a:r>
              <a:rPr lang="bs-Latn-BA" altLang="sr-Latn-RS" dirty="0"/>
              <a:t>Gornje granice rashoda određene su na osnovu ukupnog nivoa sredstava koji je na raspolaganju Vijeću ministara, odnosno vladama entiteta i Distrikta Brčko.</a:t>
            </a:r>
          </a:p>
          <a:p>
            <a:pPr marL="0" indent="0">
              <a:buNone/>
            </a:pPr>
            <a:endParaRPr lang="bs-Latn-BA" dirty="0"/>
          </a:p>
        </p:txBody>
      </p:sp>
    </p:spTree>
    <p:extLst>
      <p:ext uri="{BB962C8B-B14F-4D97-AF65-F5344CB8AC3E}">
        <p14:creationId xmlns:p14="http://schemas.microsoft.com/office/powerpoint/2010/main" val="1058008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altLang="sr-Latn-RS" sz="3200" b="1" dirty="0"/>
              <a:t>Korak </a:t>
            </a:r>
            <a:r>
              <a:rPr lang="bs-Latn-BA" altLang="sr-Latn-RS" sz="3200" b="1" dirty="0" smtClean="0"/>
              <a:t>br.6</a:t>
            </a:r>
            <a:endParaRPr lang="bs-Latn-BA" sz="3200" dirty="0"/>
          </a:p>
        </p:txBody>
      </p:sp>
      <p:sp>
        <p:nvSpPr>
          <p:cNvPr id="3" name="Content Placeholder 2"/>
          <p:cNvSpPr>
            <a:spLocks noGrp="1"/>
          </p:cNvSpPr>
          <p:nvPr>
            <p:ph idx="1"/>
          </p:nvPr>
        </p:nvSpPr>
        <p:spPr/>
        <p:txBody>
          <a:bodyPr/>
          <a:lstStyle/>
          <a:p>
            <a:r>
              <a:rPr lang="bs-Latn-BA" altLang="sr-Latn-RS" dirty="0"/>
              <a:t>Zahtjevi budžetskih korisnika dostavljaju se ministrastvu finansija u skladu sa propisanom formom, rokovima, te gornjim granicama rashoda predočenim u Budžetskim instrukcijama br.2</a:t>
            </a:r>
          </a:p>
          <a:p>
            <a:endParaRPr lang="bs-Latn-BA" altLang="sr-Latn-RS" dirty="0"/>
          </a:p>
          <a:p>
            <a:r>
              <a:rPr lang="bs-Latn-BA" altLang="sr-Latn-RS" dirty="0"/>
              <a:t>U skladu sa zakonom zahtjev svakog budžetskog korisnika treba da bude u programskom formatu.</a:t>
            </a:r>
          </a:p>
          <a:p>
            <a:endParaRPr lang="bs-Latn-BA" dirty="0"/>
          </a:p>
        </p:txBody>
      </p:sp>
    </p:spTree>
    <p:extLst>
      <p:ext uri="{BB962C8B-B14F-4D97-AF65-F5344CB8AC3E}">
        <p14:creationId xmlns:p14="http://schemas.microsoft.com/office/powerpoint/2010/main" val="200740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altLang="sr-Latn-RS" sz="3200" b="1" dirty="0"/>
              <a:t>Korak </a:t>
            </a:r>
            <a:r>
              <a:rPr lang="bs-Latn-BA" altLang="sr-Latn-RS" sz="3200" b="1" dirty="0" smtClean="0"/>
              <a:t>br.7</a:t>
            </a:r>
            <a:endParaRPr lang="bs-Latn-BA" sz="3200" dirty="0"/>
          </a:p>
        </p:txBody>
      </p:sp>
      <p:sp>
        <p:nvSpPr>
          <p:cNvPr id="3" name="Content Placeholder 2"/>
          <p:cNvSpPr>
            <a:spLocks noGrp="1"/>
          </p:cNvSpPr>
          <p:nvPr>
            <p:ph idx="1"/>
          </p:nvPr>
        </p:nvSpPr>
        <p:spPr>
          <a:xfrm>
            <a:off x="1484311" y="2362200"/>
            <a:ext cx="10018713" cy="3648307"/>
          </a:xfrm>
        </p:spPr>
        <p:txBody>
          <a:bodyPr>
            <a:normAutofit/>
          </a:bodyPr>
          <a:lstStyle/>
          <a:p>
            <a:endParaRPr lang="bs-Latn-BA" altLang="sr-Latn-RS" dirty="0" smtClean="0"/>
          </a:p>
          <a:p>
            <a:r>
              <a:rPr lang="bs-Latn-BA" altLang="sr-Latn-RS" sz="2000" dirty="0" smtClean="0"/>
              <a:t>Konsultacije </a:t>
            </a:r>
            <a:r>
              <a:rPr lang="bs-Latn-BA" altLang="sr-Latn-RS" sz="2000" dirty="0"/>
              <a:t>sa budžetskim </a:t>
            </a:r>
            <a:r>
              <a:rPr lang="bs-Latn-BA" altLang="sr-Latn-RS" sz="2000" dirty="0" smtClean="0"/>
              <a:t>korisnicima:</a:t>
            </a:r>
            <a:endParaRPr lang="bs-Latn-BA" altLang="sr-Latn-RS" sz="2000" dirty="0"/>
          </a:p>
          <a:p>
            <a:endParaRPr lang="bs-Latn-BA" altLang="sr-Latn-RS" sz="2000" dirty="0"/>
          </a:p>
          <a:p>
            <a:r>
              <a:rPr lang="bs-Latn-BA" altLang="sr-Latn-RS" sz="2000" dirty="0"/>
              <a:t>Po završetku budžetskih rasprava, ministarstvo finansija sagleda sažeto obrazloženje rezultata rasprava, te sve zahtjeve za dodatna sredstva.</a:t>
            </a:r>
          </a:p>
          <a:p>
            <a:r>
              <a:rPr lang="bs-Latn-BA" altLang="sr-Latn-RS" sz="2000" dirty="0"/>
              <a:t>Potom ministarstvo finansija donosi konačni prijedlog o ukupnoj raspodjeli sredstava (što uključuje prijedloge za postojeće programe, nove prijedloge visokoprioritetne potrošnje i opcije uštede) u skladu sa ciljnim zbirom budžetske potrošnje, koji će biti uključen u Nacrt budžeta za narednu godinu.</a:t>
            </a:r>
          </a:p>
          <a:p>
            <a:endParaRPr lang="bs-Latn-BA" dirty="0"/>
          </a:p>
        </p:txBody>
      </p:sp>
    </p:spTree>
    <p:extLst>
      <p:ext uri="{BB962C8B-B14F-4D97-AF65-F5344CB8AC3E}">
        <p14:creationId xmlns:p14="http://schemas.microsoft.com/office/powerpoint/2010/main" val="1727532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altLang="sr-Latn-RS" sz="3200" b="1" dirty="0"/>
              <a:t>Korak </a:t>
            </a:r>
            <a:r>
              <a:rPr lang="bs-Latn-BA" altLang="sr-Latn-RS" sz="3200" b="1" dirty="0" smtClean="0"/>
              <a:t>br.8</a:t>
            </a:r>
            <a:endParaRPr lang="bs-Latn-BA" sz="3200" dirty="0"/>
          </a:p>
        </p:txBody>
      </p:sp>
      <p:sp>
        <p:nvSpPr>
          <p:cNvPr id="3" name="Content Placeholder 2"/>
          <p:cNvSpPr>
            <a:spLocks noGrp="1"/>
          </p:cNvSpPr>
          <p:nvPr>
            <p:ph idx="1"/>
          </p:nvPr>
        </p:nvSpPr>
        <p:spPr>
          <a:xfrm>
            <a:off x="1484310" y="1984917"/>
            <a:ext cx="10018713" cy="3806283"/>
          </a:xfrm>
        </p:spPr>
        <p:txBody>
          <a:bodyPr/>
          <a:lstStyle/>
          <a:p>
            <a:pPr marL="0" indent="0">
              <a:buFont typeface="Wingdings" panose="05000000000000000000" pitchFamily="2" charset="2"/>
              <a:buNone/>
              <a:defRPr/>
            </a:pPr>
            <a:r>
              <a:rPr lang="bs-Latn-BA" altLang="sr-Latn-RS" dirty="0"/>
              <a:t>Usvajanje budžeta od strane Vijeća ministara /vlade</a:t>
            </a:r>
          </a:p>
          <a:p>
            <a:pPr>
              <a:defRPr/>
            </a:pPr>
            <a:endParaRPr lang="bs-Latn-BA" altLang="sr-Latn-RS" dirty="0"/>
          </a:p>
          <a:p>
            <a:pPr>
              <a:defRPr/>
            </a:pPr>
            <a:r>
              <a:rPr lang="bs-Latn-BA" altLang="sr-Latn-RS" dirty="0"/>
              <a:t>Nakon što su budžetski parametri ažurirani (tj. nakon što se revidiraju makroekonomske projekcije i projekcije prihoda) i održane rasprave/konsultacije s budžetskim korisnicima, ministarstvo finansija priprema Nacrt budžeta za Vijeće ministara/vladu.</a:t>
            </a:r>
          </a:p>
          <a:p>
            <a:pPr marL="0" indent="0">
              <a:buFont typeface="Wingdings" panose="05000000000000000000" pitchFamily="2" charset="2"/>
              <a:buNone/>
              <a:defRPr/>
            </a:pPr>
            <a:endParaRPr lang="bs-Latn-BA" altLang="sr-Latn-RS" dirty="0"/>
          </a:p>
          <a:p>
            <a:endParaRPr lang="bs-Latn-BA" dirty="0"/>
          </a:p>
        </p:txBody>
      </p:sp>
    </p:spTree>
    <p:extLst>
      <p:ext uri="{BB962C8B-B14F-4D97-AF65-F5344CB8AC3E}">
        <p14:creationId xmlns:p14="http://schemas.microsoft.com/office/powerpoint/2010/main" val="231979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altLang="sr-Latn-RS" sz="3200" b="1" dirty="0"/>
              <a:t>Korak </a:t>
            </a:r>
            <a:r>
              <a:rPr lang="bs-Latn-BA" altLang="sr-Latn-RS" sz="3200" b="1" dirty="0" smtClean="0"/>
              <a:t>br.9</a:t>
            </a:r>
            <a:endParaRPr lang="bs-Latn-BA" sz="3200" dirty="0"/>
          </a:p>
        </p:txBody>
      </p:sp>
      <p:sp>
        <p:nvSpPr>
          <p:cNvPr id="3" name="Content Placeholder 2"/>
          <p:cNvSpPr>
            <a:spLocks noGrp="1"/>
          </p:cNvSpPr>
          <p:nvPr>
            <p:ph idx="1"/>
          </p:nvPr>
        </p:nvSpPr>
        <p:spPr>
          <a:xfrm>
            <a:off x="1484310" y="2085279"/>
            <a:ext cx="10018713" cy="3705922"/>
          </a:xfrm>
        </p:spPr>
        <p:txBody>
          <a:bodyPr/>
          <a:lstStyle/>
          <a:p>
            <a:pPr marL="0" indent="0">
              <a:buFont typeface="Wingdings" panose="05000000000000000000" pitchFamily="2" charset="2"/>
              <a:buNone/>
              <a:defRPr/>
            </a:pPr>
            <a:r>
              <a:rPr lang="bs-Latn-BA" altLang="sr-Latn-RS" dirty="0"/>
              <a:t>Dostava budžeta i prateće dokumentacije na usvajanje Parlamentu/Narodnoj skupštini</a:t>
            </a:r>
          </a:p>
          <a:p>
            <a:pPr>
              <a:defRPr/>
            </a:pPr>
            <a:endParaRPr lang="bs-Latn-BA" altLang="sr-Latn-RS" dirty="0"/>
          </a:p>
          <a:p>
            <a:pPr>
              <a:defRPr/>
            </a:pPr>
            <a:r>
              <a:rPr lang="bs-Latn-BA" altLang="sr-Latn-RS" dirty="0"/>
              <a:t>Nakon što vlade, a u slučaju Institucija BiH i predsjedništvo BiH, usvoje Prijedloge zakona o budžetu, nacrt i popratna dokumentacija se dostavljaju Parlamentu.</a:t>
            </a:r>
          </a:p>
          <a:p>
            <a:endParaRPr lang="bs-Latn-BA" dirty="0"/>
          </a:p>
        </p:txBody>
      </p:sp>
    </p:spTree>
    <p:extLst>
      <p:ext uri="{BB962C8B-B14F-4D97-AF65-F5344CB8AC3E}">
        <p14:creationId xmlns:p14="http://schemas.microsoft.com/office/powerpoint/2010/main" val="405607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altLang="sr-Latn-RS" sz="3200" b="1" dirty="0"/>
              <a:t>Korak </a:t>
            </a:r>
            <a:r>
              <a:rPr lang="bs-Latn-BA" altLang="sr-Latn-RS" sz="3200" b="1" dirty="0" smtClean="0"/>
              <a:t>br.10</a:t>
            </a:r>
            <a:endParaRPr lang="bs-Latn-BA" sz="3200" dirty="0"/>
          </a:p>
        </p:txBody>
      </p:sp>
      <p:sp>
        <p:nvSpPr>
          <p:cNvPr id="3" name="Content Placeholder 2"/>
          <p:cNvSpPr>
            <a:spLocks noGrp="1"/>
          </p:cNvSpPr>
          <p:nvPr>
            <p:ph idx="1"/>
          </p:nvPr>
        </p:nvSpPr>
        <p:spPr>
          <a:xfrm>
            <a:off x="1484310" y="1973767"/>
            <a:ext cx="10018713" cy="3817434"/>
          </a:xfrm>
        </p:spPr>
        <p:txBody>
          <a:bodyPr/>
          <a:lstStyle/>
          <a:p>
            <a:pPr marL="0" indent="0">
              <a:buFont typeface="Wingdings" panose="05000000000000000000" pitchFamily="2" charset="2"/>
              <a:buNone/>
              <a:defRPr/>
            </a:pPr>
            <a:r>
              <a:rPr lang="bs-Latn-BA" altLang="sr-Latn-RS" dirty="0"/>
              <a:t>Usvajanje budžeta od strane Parlamenta/Narodne skupštine</a:t>
            </a:r>
          </a:p>
          <a:p>
            <a:pPr>
              <a:defRPr/>
            </a:pPr>
            <a:endParaRPr lang="bs-Latn-BA" altLang="sr-Latn-RS" dirty="0"/>
          </a:p>
          <a:p>
            <a:pPr>
              <a:defRPr/>
            </a:pPr>
            <a:r>
              <a:rPr lang="bs-Latn-BA" altLang="sr-Latn-RS" dirty="0"/>
              <a:t>Parlamenti igraju presudnu ulogu u jačanju fiskalne transparentnosti i odgovornosti putem razmatranja budžeta i rasprave o budžetu;</a:t>
            </a:r>
          </a:p>
          <a:p>
            <a:pPr>
              <a:defRPr/>
            </a:pPr>
            <a:r>
              <a:rPr lang="bs-Latn-BA" altLang="sr-Latn-RS" dirty="0"/>
              <a:t>Budžet prvo razmatraju komisije za budžet i finansije parlamentarnih domova, a zatim parlamentarni domovi.</a:t>
            </a:r>
          </a:p>
          <a:p>
            <a:endParaRPr lang="bs-Latn-BA" dirty="0"/>
          </a:p>
        </p:txBody>
      </p:sp>
    </p:spTree>
    <p:extLst>
      <p:ext uri="{BB962C8B-B14F-4D97-AF65-F5344CB8AC3E}">
        <p14:creationId xmlns:p14="http://schemas.microsoft.com/office/powerpoint/2010/main" val="278469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65302"/>
          </a:xfrm>
        </p:spPr>
        <p:txBody>
          <a:bodyPr>
            <a:normAutofit/>
          </a:bodyPr>
          <a:lstStyle/>
          <a:p>
            <a:r>
              <a:rPr lang="bs-Latn-BA" sz="3200" b="1" dirty="0" smtClean="0"/>
              <a:t>Osnovne karakteristike dobrog budžetiranja</a:t>
            </a:r>
            <a:endParaRPr lang="bs-Latn-BA" sz="3200" dirty="0"/>
          </a:p>
        </p:txBody>
      </p:sp>
      <p:sp>
        <p:nvSpPr>
          <p:cNvPr id="3" name="Content Placeholder 2"/>
          <p:cNvSpPr>
            <a:spLocks noGrp="1"/>
          </p:cNvSpPr>
          <p:nvPr>
            <p:ph idx="1"/>
          </p:nvPr>
        </p:nvSpPr>
        <p:spPr>
          <a:xfrm>
            <a:off x="1484310" y="2062977"/>
            <a:ext cx="10018713" cy="3728224"/>
          </a:xfrm>
        </p:spPr>
        <p:txBody>
          <a:bodyPr/>
          <a:lstStyle/>
          <a:p>
            <a:pPr>
              <a:defRPr/>
            </a:pPr>
            <a:r>
              <a:rPr lang="bs-Latn-BA" b="1">
                <a:solidFill>
                  <a:srgbClr val="7030A0"/>
                </a:solidFill>
              </a:rPr>
              <a:t>ODGOVORNOST</a:t>
            </a:r>
          </a:p>
          <a:p>
            <a:pPr marL="0" indent="0">
              <a:buFont typeface="Wingdings" panose="05000000000000000000" pitchFamily="2" charset="2"/>
              <a:buNone/>
              <a:defRPr/>
            </a:pPr>
            <a:endParaRPr lang="bs-Latn-BA" b="1"/>
          </a:p>
          <a:p>
            <a:pPr>
              <a:defRPr/>
            </a:pPr>
            <a:r>
              <a:rPr lang="bs-Latn-BA" b="1">
                <a:solidFill>
                  <a:srgbClr val="FF0000"/>
                </a:solidFill>
              </a:rPr>
              <a:t>TRANSPARENTNOST</a:t>
            </a:r>
          </a:p>
          <a:p>
            <a:pPr marL="0" indent="0">
              <a:buFont typeface="Wingdings" panose="05000000000000000000" pitchFamily="2" charset="2"/>
              <a:buNone/>
              <a:defRPr/>
            </a:pPr>
            <a:endParaRPr lang="bs-Latn-BA" b="1"/>
          </a:p>
          <a:p>
            <a:pPr>
              <a:defRPr/>
            </a:pPr>
            <a:r>
              <a:rPr lang="bs-Latn-BA" b="1">
                <a:solidFill>
                  <a:srgbClr val="C00000"/>
                </a:solidFill>
              </a:rPr>
              <a:t>PARTICIPACIJA</a:t>
            </a:r>
            <a:endParaRPr lang="en-GB" b="1" dirty="0">
              <a:solidFill>
                <a:srgbClr val="C00000"/>
              </a:solidFill>
            </a:endParaRPr>
          </a:p>
        </p:txBody>
      </p:sp>
    </p:spTree>
    <p:extLst>
      <p:ext uri="{BB962C8B-B14F-4D97-AF65-F5344CB8AC3E}">
        <p14:creationId xmlns:p14="http://schemas.microsoft.com/office/powerpoint/2010/main" val="386551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388327"/>
          </a:xfrm>
        </p:spPr>
        <p:txBody>
          <a:bodyPr>
            <a:normAutofit/>
          </a:bodyPr>
          <a:lstStyle/>
          <a:p>
            <a:r>
              <a:rPr lang="bs-Latn-BA" altLang="sr-Latn-RS" sz="3200" b="1" dirty="0"/>
              <a:t>Participativnost i transparentnost- </a:t>
            </a:r>
            <a:r>
              <a:rPr lang="bs-Latn-BA" altLang="sr-Latn-RS" sz="3200" b="1" dirty="0" smtClean="0"/>
              <a:t/>
            </a:r>
            <a:br>
              <a:rPr lang="bs-Latn-BA" altLang="sr-Latn-RS" sz="3200" b="1" dirty="0" smtClean="0"/>
            </a:br>
            <a:r>
              <a:rPr lang="bs-Latn-BA" altLang="sr-Latn-RS" sz="2800" b="1" dirty="0" smtClean="0">
                <a:solidFill>
                  <a:schemeClr val="accent5"/>
                </a:solidFill>
              </a:rPr>
              <a:t>Osnovne </a:t>
            </a:r>
            <a:r>
              <a:rPr lang="bs-Latn-BA" altLang="sr-Latn-RS" sz="2800" b="1" dirty="0">
                <a:solidFill>
                  <a:schemeClr val="accent5"/>
                </a:solidFill>
              </a:rPr>
              <a:t>karakteristike dobrog budžeta</a:t>
            </a:r>
            <a:endParaRPr lang="bs-Latn-BA" sz="2800" dirty="0">
              <a:solidFill>
                <a:schemeClr val="accent5"/>
              </a:solidFill>
            </a:endParaRPr>
          </a:p>
        </p:txBody>
      </p:sp>
      <p:sp>
        <p:nvSpPr>
          <p:cNvPr id="3" name="Content Placeholder 2"/>
          <p:cNvSpPr>
            <a:spLocks noGrp="1"/>
          </p:cNvSpPr>
          <p:nvPr>
            <p:ph idx="1"/>
          </p:nvPr>
        </p:nvSpPr>
        <p:spPr>
          <a:xfrm>
            <a:off x="1484310" y="1996069"/>
            <a:ext cx="10018713" cy="3795132"/>
          </a:xfrm>
        </p:spPr>
        <p:txBody>
          <a:bodyPr>
            <a:normAutofit fontScale="92500"/>
          </a:bodyPr>
          <a:lstStyle/>
          <a:p>
            <a:pPr>
              <a:defRPr/>
            </a:pPr>
            <a:r>
              <a:rPr lang="bs-Latn-BA" altLang="sr-Latn-RS" dirty="0"/>
              <a:t>D</a:t>
            </a:r>
            <a:r>
              <a:rPr lang="en-GB" altLang="sr-Latn-RS" dirty="0" err="1"/>
              <a:t>obar</a:t>
            </a:r>
            <a:r>
              <a:rPr lang="en-GB" altLang="sr-Latn-RS" dirty="0"/>
              <a:t> </a:t>
            </a:r>
            <a:r>
              <a:rPr lang="en-GB" altLang="sr-Latn-RS" dirty="0" err="1"/>
              <a:t>sistem</a:t>
            </a:r>
            <a:r>
              <a:rPr lang="en-GB" altLang="sr-Latn-RS" dirty="0"/>
              <a:t> </a:t>
            </a:r>
            <a:r>
              <a:rPr lang="en-GB" altLang="sr-Latn-RS" dirty="0" err="1"/>
              <a:t>budžetiranja</a:t>
            </a:r>
            <a:r>
              <a:rPr lang="en-GB" altLang="sr-Latn-RS" dirty="0"/>
              <a:t> </a:t>
            </a:r>
            <a:r>
              <a:rPr lang="en-GB" altLang="sr-Latn-RS" dirty="0" err="1"/>
              <a:t>Vlade</a:t>
            </a:r>
            <a:r>
              <a:rPr lang="en-GB" altLang="sr-Latn-RS" dirty="0"/>
              <a:t> </a:t>
            </a:r>
            <a:r>
              <a:rPr lang="bs-Latn-BA" altLang="sr-Latn-RS" dirty="0"/>
              <a:t>je </a:t>
            </a:r>
            <a:r>
              <a:rPr lang="en-GB" altLang="sr-Latn-RS" dirty="0"/>
              <a:t>par</a:t>
            </a:r>
            <a:r>
              <a:rPr lang="bs-Latn-BA" altLang="sr-Latn-RS" dirty="0"/>
              <a:t>t</a:t>
            </a:r>
            <a:r>
              <a:rPr lang="en-GB" altLang="sr-Latn-RS" dirty="0" err="1"/>
              <a:t>i</a:t>
            </a:r>
            <a:r>
              <a:rPr lang="bs-Latn-BA" altLang="sr-Latn-RS" dirty="0"/>
              <a:t>ci</a:t>
            </a:r>
            <a:r>
              <a:rPr lang="en-GB" altLang="sr-Latn-RS" dirty="0" err="1"/>
              <a:t>pativan</a:t>
            </a:r>
            <a:r>
              <a:rPr lang="en-GB" altLang="sr-Latn-RS" dirty="0"/>
              <a:t>, </a:t>
            </a:r>
            <a:r>
              <a:rPr lang="en-GB" altLang="sr-Latn-RS" dirty="0" err="1"/>
              <a:t>što</a:t>
            </a:r>
            <a:r>
              <a:rPr lang="en-GB" altLang="sr-Latn-RS" dirty="0"/>
              <a:t> </a:t>
            </a:r>
            <a:r>
              <a:rPr lang="en-GB" altLang="sr-Latn-RS" dirty="0" err="1"/>
              <a:t>znači</a:t>
            </a:r>
            <a:r>
              <a:rPr lang="en-GB" altLang="sr-Latn-RS" dirty="0"/>
              <a:t> da </a:t>
            </a:r>
            <a:r>
              <a:rPr lang="en-GB" altLang="sr-Latn-RS" dirty="0" err="1"/>
              <a:t>podrazumjeva</a:t>
            </a:r>
            <a:r>
              <a:rPr lang="en-GB" altLang="sr-Latn-RS" dirty="0"/>
              <a:t> </a:t>
            </a:r>
            <a:r>
              <a:rPr lang="en-GB" altLang="sr-Latn-RS" dirty="0" err="1"/>
              <a:t>učešće</a:t>
            </a:r>
            <a:r>
              <a:rPr lang="en-GB" altLang="sr-Latn-RS" dirty="0"/>
              <a:t> </a:t>
            </a:r>
            <a:r>
              <a:rPr lang="en-GB" altLang="sr-Latn-RS" dirty="0" err="1"/>
              <a:t>građana</a:t>
            </a:r>
            <a:r>
              <a:rPr lang="en-GB" altLang="sr-Latn-RS" dirty="0"/>
              <a:t> u </a:t>
            </a:r>
            <a:r>
              <a:rPr lang="en-GB" altLang="sr-Latn-RS" dirty="0" err="1"/>
              <a:t>ovom</a:t>
            </a:r>
            <a:r>
              <a:rPr lang="en-GB" altLang="sr-Latn-RS" dirty="0"/>
              <a:t> </a:t>
            </a:r>
            <a:r>
              <a:rPr lang="en-GB" altLang="sr-Latn-RS" dirty="0" err="1"/>
              <a:t>procesu</a:t>
            </a:r>
            <a:r>
              <a:rPr lang="en-GB" altLang="sr-Latn-RS" dirty="0"/>
              <a:t>, </a:t>
            </a:r>
            <a:r>
              <a:rPr lang="en-GB" altLang="sr-Latn-RS" dirty="0" err="1"/>
              <a:t>kako</a:t>
            </a:r>
            <a:r>
              <a:rPr lang="en-GB" altLang="sr-Latn-RS" dirty="0"/>
              <a:t> bi </a:t>
            </a:r>
            <a:r>
              <a:rPr lang="en-GB" altLang="sr-Latn-RS" dirty="0" err="1"/>
              <a:t>vlasti</a:t>
            </a:r>
            <a:r>
              <a:rPr lang="en-GB" altLang="sr-Latn-RS" dirty="0"/>
              <a:t> </a:t>
            </a:r>
            <a:r>
              <a:rPr lang="en-GB" altLang="sr-Latn-RS" dirty="0" err="1"/>
              <a:t>prepoznale</a:t>
            </a:r>
            <a:r>
              <a:rPr lang="en-GB" altLang="sr-Latn-RS" dirty="0"/>
              <a:t> </a:t>
            </a:r>
            <a:r>
              <a:rPr lang="en-GB" altLang="sr-Latn-RS" dirty="0" err="1"/>
              <a:t>i</a:t>
            </a:r>
            <a:r>
              <a:rPr lang="en-GB" altLang="sr-Latn-RS" dirty="0"/>
              <a:t> </a:t>
            </a:r>
            <a:r>
              <a:rPr lang="en-GB" altLang="sr-Latn-RS" dirty="0" err="1"/>
              <a:t>adresirale</a:t>
            </a:r>
            <a:r>
              <a:rPr lang="en-GB" altLang="sr-Latn-RS" dirty="0"/>
              <a:t> </a:t>
            </a:r>
            <a:r>
              <a:rPr lang="en-GB" altLang="sr-Latn-RS" dirty="0" err="1"/>
              <a:t>osnovne</a:t>
            </a:r>
            <a:r>
              <a:rPr lang="en-GB" altLang="sr-Latn-RS" dirty="0"/>
              <a:t> </a:t>
            </a:r>
            <a:r>
              <a:rPr lang="en-GB" altLang="sr-Latn-RS" dirty="0" err="1"/>
              <a:t>potrebe</a:t>
            </a:r>
            <a:r>
              <a:rPr lang="en-GB" altLang="sr-Latn-RS" dirty="0"/>
              <a:t> </a:t>
            </a:r>
            <a:r>
              <a:rPr lang="en-GB" altLang="sr-Latn-RS" dirty="0" err="1"/>
              <a:t>većine</a:t>
            </a:r>
            <a:r>
              <a:rPr lang="en-GB" altLang="sr-Latn-RS" dirty="0"/>
              <a:t> </a:t>
            </a:r>
            <a:r>
              <a:rPr lang="en-GB" altLang="sr-Latn-RS" dirty="0" err="1"/>
              <a:t>građana</a:t>
            </a:r>
            <a:r>
              <a:rPr lang="en-GB" altLang="sr-Latn-RS" dirty="0"/>
              <a:t>. </a:t>
            </a:r>
            <a:endParaRPr lang="bs-Latn-BA" altLang="sr-Latn-RS" dirty="0"/>
          </a:p>
          <a:p>
            <a:pPr>
              <a:defRPr/>
            </a:pPr>
            <a:r>
              <a:rPr lang="bs-Latn-BA" altLang="sr-Latn-RS" dirty="0"/>
              <a:t>Učešće građana u ovom procesu može se vidjeti iz broja održanih javnih rasprava i stepena prihvatanja prijedloga građana pri izradi strateških dokumenata;</a:t>
            </a:r>
          </a:p>
          <a:p>
            <a:pPr marL="0" indent="0">
              <a:buNone/>
              <a:defRPr/>
            </a:pPr>
            <a:endParaRPr lang="bs-Latn-BA" altLang="sr-Latn-RS" dirty="0"/>
          </a:p>
          <a:p>
            <a:pPr>
              <a:defRPr/>
            </a:pPr>
            <a:r>
              <a:rPr lang="bs-Latn-BA" altLang="sr-Latn-RS" dirty="0"/>
              <a:t>Transparentan sistem budžetiranja ne znači samo raspoloživost informacija nego i primjenu javnih debata i način osmišljavanja politika i donošenja odluka.</a:t>
            </a:r>
          </a:p>
          <a:p>
            <a:pPr>
              <a:defRPr/>
            </a:pPr>
            <a:endParaRPr lang="bs-Latn-BA" dirty="0"/>
          </a:p>
        </p:txBody>
      </p:sp>
    </p:spTree>
    <p:extLst>
      <p:ext uri="{BB962C8B-B14F-4D97-AF65-F5344CB8AC3E}">
        <p14:creationId xmlns:p14="http://schemas.microsoft.com/office/powerpoint/2010/main" val="12275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19200"/>
          </a:xfrm>
        </p:spPr>
        <p:txBody>
          <a:bodyPr>
            <a:normAutofit/>
          </a:bodyPr>
          <a:lstStyle/>
          <a:p>
            <a:r>
              <a:rPr lang="bs-Latn-BA" sz="3200" b="1" dirty="0"/>
              <a:t>Javne finansije</a:t>
            </a:r>
            <a:endParaRPr lang="bs-Latn-BA" sz="3200" dirty="0"/>
          </a:p>
        </p:txBody>
      </p:sp>
      <p:sp>
        <p:nvSpPr>
          <p:cNvPr id="3" name="Content Placeholder 2"/>
          <p:cNvSpPr>
            <a:spLocks noGrp="1"/>
          </p:cNvSpPr>
          <p:nvPr>
            <p:ph idx="1"/>
          </p:nvPr>
        </p:nvSpPr>
        <p:spPr>
          <a:xfrm>
            <a:off x="1484310" y="1828801"/>
            <a:ext cx="10018713" cy="3962400"/>
          </a:xfrm>
        </p:spPr>
        <p:txBody>
          <a:bodyPr>
            <a:normAutofit fontScale="92500"/>
          </a:bodyPr>
          <a:lstStyle/>
          <a:p>
            <a:endParaRPr lang="bs-Latn-BA" dirty="0" smtClean="0"/>
          </a:p>
          <a:p>
            <a:r>
              <a:rPr lang="bs-Latn-BA" dirty="0" smtClean="0"/>
              <a:t>Javne </a:t>
            </a:r>
            <a:r>
              <a:rPr lang="bs-Latn-BA" dirty="0"/>
              <a:t>finansije se najčešće definišu kao aktivnosti države vezane za pribavljanje javnih prihoda i izvršenje javnih rashoda;</a:t>
            </a:r>
          </a:p>
          <a:p>
            <a:r>
              <a:rPr lang="bs-Latn-BA" dirty="0"/>
              <a:t>U savremenoj literaturi postoje različiti pristupi i gledanja na pojam i definisanje javnih finansija koji u suštini znače ekonomiju opšte i zajedničke potrošnje. </a:t>
            </a:r>
          </a:p>
          <a:p>
            <a:r>
              <a:rPr lang="bs-Latn-BA" dirty="0"/>
              <a:t>Termin „javne finansije“ dolazi iz savremene građanske literature engleskog i francuskog porijekla i ima za cilj da objasni upotrebu javnih rashoda i prihoda za odredjene socijalno-ekomomske ciljeve ili njihovu vezu sa tim ciljevima. Zato su javne finansije aktivan faktor za ostvarivanje ciljeva ekonomske politike.</a:t>
            </a:r>
          </a:p>
          <a:p>
            <a:endParaRPr lang="bs-Latn-BA" dirty="0"/>
          </a:p>
        </p:txBody>
      </p:sp>
    </p:spTree>
    <p:extLst>
      <p:ext uri="{BB962C8B-B14F-4D97-AF65-F5344CB8AC3E}">
        <p14:creationId xmlns:p14="http://schemas.microsoft.com/office/powerpoint/2010/main" val="2609138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84514"/>
          </a:xfrm>
        </p:spPr>
        <p:txBody>
          <a:bodyPr>
            <a:normAutofit/>
          </a:bodyPr>
          <a:lstStyle/>
          <a:p>
            <a:r>
              <a:rPr lang="bs-Latn-BA" altLang="sr-Latn-RS" sz="3200" b="1" dirty="0"/>
              <a:t>Participativnost i transparentnost- </a:t>
            </a:r>
            <a:r>
              <a:rPr lang="bs-Latn-BA" altLang="sr-Latn-RS" sz="3200" b="1" dirty="0" smtClean="0"/>
              <a:t/>
            </a:r>
            <a:br>
              <a:rPr lang="bs-Latn-BA" altLang="sr-Latn-RS" sz="3200" b="1" dirty="0" smtClean="0"/>
            </a:br>
            <a:r>
              <a:rPr lang="bs-Latn-BA" altLang="sr-Latn-RS" sz="2800" b="1" dirty="0" smtClean="0">
                <a:solidFill>
                  <a:schemeClr val="accent5"/>
                </a:solidFill>
              </a:rPr>
              <a:t>Osnovne </a:t>
            </a:r>
            <a:r>
              <a:rPr lang="bs-Latn-BA" altLang="sr-Latn-RS" sz="2800" b="1" dirty="0">
                <a:solidFill>
                  <a:schemeClr val="accent5"/>
                </a:solidFill>
              </a:rPr>
              <a:t>karakteristike dobrog budžeta</a:t>
            </a:r>
            <a:endParaRPr lang="bs-Latn-BA" sz="2800" dirty="0">
              <a:solidFill>
                <a:schemeClr val="accent5"/>
              </a:solidFill>
            </a:endParaRPr>
          </a:p>
        </p:txBody>
      </p:sp>
      <p:sp>
        <p:nvSpPr>
          <p:cNvPr id="3" name="Content Placeholder 2"/>
          <p:cNvSpPr>
            <a:spLocks noGrp="1"/>
          </p:cNvSpPr>
          <p:nvPr>
            <p:ph idx="1"/>
          </p:nvPr>
        </p:nvSpPr>
        <p:spPr>
          <a:xfrm>
            <a:off x="1484310" y="1970315"/>
            <a:ext cx="10018713" cy="3820885"/>
          </a:xfrm>
        </p:spPr>
        <p:txBody>
          <a:bodyPr/>
          <a:lstStyle/>
          <a:p>
            <a:pPr>
              <a:defRPr/>
            </a:pPr>
            <a:r>
              <a:rPr lang="bs-Latn-BA" altLang="sr-Latn-RS" sz="2000" dirty="0"/>
              <a:t>Mnogi ciljevi koji se odnose na transparentnost, kao što je razumijevanje razloga i prioriteta u skladu s kojima se vrši raspodjela resursa, objavljivanje informacija o troškovima, rezultatima i vrijednosti koju ostvaruju vladini programi,  ne mogu se realizovati bez saradnje vlasti i civilnog društva;</a:t>
            </a:r>
          </a:p>
          <a:p>
            <a:pPr marL="0" indent="0">
              <a:buFont typeface="Wingdings" panose="05000000000000000000" pitchFamily="2" charset="2"/>
              <a:buNone/>
              <a:defRPr/>
            </a:pPr>
            <a:endParaRPr lang="bs-Latn-BA" altLang="sr-Latn-RS" sz="2000" dirty="0"/>
          </a:p>
          <a:p>
            <a:pPr>
              <a:defRPr/>
            </a:pPr>
            <a:r>
              <a:rPr lang="bs-Latn-BA" altLang="sr-Latn-RS" sz="2000" dirty="0"/>
              <a:t>Uključeni i informisani građani predstavljaju neku vrstu kontrole i balansa za budžetski sistem. Šire uključivanje građana i produbljivanje debate omogućava konsenzus o teškim pitanjima.</a:t>
            </a:r>
          </a:p>
          <a:p>
            <a:endParaRPr lang="bs-Latn-BA" dirty="0"/>
          </a:p>
        </p:txBody>
      </p:sp>
    </p:spTree>
    <p:extLst>
      <p:ext uri="{BB962C8B-B14F-4D97-AF65-F5344CB8AC3E}">
        <p14:creationId xmlns:p14="http://schemas.microsoft.com/office/powerpoint/2010/main" val="962581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09907"/>
          </a:xfrm>
        </p:spPr>
        <p:txBody>
          <a:bodyPr>
            <a:normAutofit/>
          </a:bodyPr>
          <a:lstStyle/>
          <a:p>
            <a:r>
              <a:rPr lang="bs-Latn-BA" altLang="sr-Latn-RS" sz="3200" b="1" dirty="0"/>
              <a:t>Uloga parlamenata</a:t>
            </a:r>
            <a:endParaRPr lang="bs-Latn-BA" sz="3200" dirty="0"/>
          </a:p>
        </p:txBody>
      </p:sp>
      <p:sp>
        <p:nvSpPr>
          <p:cNvPr id="3" name="Content Placeholder 2"/>
          <p:cNvSpPr>
            <a:spLocks noGrp="1"/>
          </p:cNvSpPr>
          <p:nvPr>
            <p:ph idx="1"/>
          </p:nvPr>
        </p:nvSpPr>
        <p:spPr>
          <a:xfrm>
            <a:off x="1640427" y="1895707"/>
            <a:ext cx="10018713" cy="4070195"/>
          </a:xfrm>
        </p:spPr>
        <p:txBody>
          <a:bodyPr/>
          <a:lstStyle/>
          <a:p>
            <a:r>
              <a:rPr lang="bs-Latn-BA" altLang="sr-Latn-RS" dirty="0"/>
              <a:t>Mada izvršna vlast priprema budžet, parlamenti su ti koji ga usvajaju i u nekim okolnostima ga mogu mijenjati i dopunjavati;</a:t>
            </a:r>
          </a:p>
          <a:p>
            <a:r>
              <a:rPr lang="bs-Latn-BA" altLang="sr-Latn-RS" dirty="0"/>
              <a:t>Uloga parlamenata i OCD u analizi javne potrošnje je iznimno bitna u demokratskim društvima budući da parlamenti osiguravaju transparentnost i odgovornost u budžetskom procesu;</a:t>
            </a:r>
          </a:p>
          <a:p>
            <a:r>
              <a:rPr lang="bs-Latn-BA" altLang="sr-Latn-RS" dirty="0"/>
              <a:t>Članovi parlamenata i OCD mogu osigurati da odluke o potrošnji javnih sredstava odražavaju potrebe i prioritete zajednice vršenjem detaljne analize budžetske dokumentacije i održavanjem otvorenih javnih rasprava o budžetu</a:t>
            </a:r>
            <a:endParaRPr lang="bs-Latn-BA" dirty="0"/>
          </a:p>
        </p:txBody>
      </p:sp>
    </p:spTree>
    <p:extLst>
      <p:ext uri="{BB962C8B-B14F-4D97-AF65-F5344CB8AC3E}">
        <p14:creationId xmlns:p14="http://schemas.microsoft.com/office/powerpoint/2010/main" val="4241426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54512"/>
          </a:xfrm>
        </p:spPr>
        <p:txBody>
          <a:bodyPr>
            <a:normAutofit/>
          </a:bodyPr>
          <a:lstStyle/>
          <a:p>
            <a:r>
              <a:rPr lang="bs-Latn-BA" altLang="sr-Latn-RS" sz="3200" b="1" dirty="0"/>
              <a:t>Uloga i odgovornosti parlamenata</a:t>
            </a:r>
            <a:endParaRPr lang="bs-Latn-BA" sz="3200" dirty="0"/>
          </a:p>
        </p:txBody>
      </p:sp>
      <p:sp>
        <p:nvSpPr>
          <p:cNvPr id="3" name="Content Placeholder 2"/>
          <p:cNvSpPr>
            <a:spLocks noGrp="1"/>
          </p:cNvSpPr>
          <p:nvPr>
            <p:ph idx="1"/>
          </p:nvPr>
        </p:nvSpPr>
        <p:spPr>
          <a:xfrm>
            <a:off x="1484310" y="1940313"/>
            <a:ext cx="10018713" cy="3850887"/>
          </a:xfrm>
        </p:spPr>
        <p:txBody>
          <a:bodyPr>
            <a:normAutofit fontScale="92500" lnSpcReduction="10000"/>
          </a:bodyPr>
          <a:lstStyle/>
          <a:p>
            <a:pPr>
              <a:defRPr/>
            </a:pPr>
            <a:endParaRPr lang="bs-Latn-BA" altLang="sr-Latn-RS" dirty="0" smtClean="0"/>
          </a:p>
          <a:p>
            <a:pPr>
              <a:defRPr/>
            </a:pPr>
            <a:r>
              <a:rPr lang="bs-Latn-BA" altLang="sr-Latn-RS" dirty="0" smtClean="0"/>
              <a:t>Kao </a:t>
            </a:r>
            <a:r>
              <a:rPr lang="bs-Latn-BA" altLang="sr-Latn-RS" dirty="0"/>
              <a:t>predstavnička tijela građana parlamenti u modernim demokratijama imaju četri najvažnije uloge:</a:t>
            </a:r>
          </a:p>
          <a:p>
            <a:pPr>
              <a:buFontTx/>
              <a:buNone/>
              <a:defRPr/>
            </a:pPr>
            <a:endParaRPr lang="bs-Latn-BA" altLang="sr-Latn-RS" dirty="0"/>
          </a:p>
          <a:p>
            <a:pPr>
              <a:buFontTx/>
              <a:buAutoNum type="arabicPeriod"/>
              <a:defRPr/>
            </a:pPr>
            <a:r>
              <a:rPr lang="bs-Latn-BA" altLang="sr-Latn-RS" dirty="0"/>
              <a:t>Zastupanje interesa i težnji građana</a:t>
            </a:r>
          </a:p>
          <a:p>
            <a:pPr>
              <a:buFontTx/>
              <a:buAutoNum type="arabicPeriod"/>
              <a:defRPr/>
            </a:pPr>
            <a:r>
              <a:rPr lang="bs-Latn-BA" altLang="sr-Latn-RS" dirty="0"/>
              <a:t>Pregled analiza i usvajanje zakona</a:t>
            </a:r>
          </a:p>
          <a:p>
            <a:pPr>
              <a:buFontTx/>
              <a:buAutoNum type="arabicPeriod"/>
              <a:defRPr/>
            </a:pPr>
            <a:r>
              <a:rPr lang="bs-Latn-BA" altLang="sr-Latn-RS" dirty="0"/>
              <a:t>Nadzor nad odlukama izvršne vlasti</a:t>
            </a:r>
          </a:p>
          <a:p>
            <a:pPr>
              <a:buFontTx/>
              <a:buAutoNum type="arabicPeriod"/>
              <a:defRPr/>
            </a:pPr>
            <a:r>
              <a:rPr lang="bs-Latn-BA" altLang="sr-Latn-RS" dirty="0"/>
              <a:t>Detaljan pregled, analiza i usvajanje prijedloga vladine potrošnje kako bi se osigurala njihova opravdanost (dobijanje adekvatne vrijednosti za uloženi novac).    </a:t>
            </a:r>
          </a:p>
          <a:p>
            <a:pPr>
              <a:defRPr/>
            </a:pPr>
            <a:endParaRPr lang="bs-Latn-BA" altLang="sr-Latn-RS" dirty="0"/>
          </a:p>
          <a:p>
            <a:endParaRPr lang="bs-Latn-BA" dirty="0"/>
          </a:p>
        </p:txBody>
      </p:sp>
    </p:spTree>
    <p:extLst>
      <p:ext uri="{BB962C8B-B14F-4D97-AF65-F5344CB8AC3E}">
        <p14:creationId xmlns:p14="http://schemas.microsoft.com/office/powerpoint/2010/main" val="2449921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08314"/>
          </a:xfrm>
        </p:spPr>
        <p:txBody>
          <a:bodyPr>
            <a:normAutofit/>
          </a:bodyPr>
          <a:lstStyle/>
          <a:p>
            <a:r>
              <a:rPr lang="bs-Latn-BA" altLang="sr-Latn-RS" sz="3200" b="1" dirty="0"/>
              <a:t>Otvoreni budžet</a:t>
            </a:r>
            <a:endParaRPr lang="bs-Latn-BA" sz="3200" dirty="0"/>
          </a:p>
        </p:txBody>
      </p:sp>
      <p:sp>
        <p:nvSpPr>
          <p:cNvPr id="3" name="Content Placeholder 2"/>
          <p:cNvSpPr>
            <a:spLocks noGrp="1"/>
          </p:cNvSpPr>
          <p:nvPr>
            <p:ph idx="1"/>
          </p:nvPr>
        </p:nvSpPr>
        <p:spPr>
          <a:xfrm>
            <a:off x="1484310" y="2024743"/>
            <a:ext cx="10018713" cy="3766457"/>
          </a:xfrm>
        </p:spPr>
        <p:txBody>
          <a:bodyPr/>
          <a:lstStyle/>
          <a:p>
            <a:pPr>
              <a:defRPr/>
            </a:pPr>
            <a:r>
              <a:rPr lang="bs-Latn-BA" altLang="sr-Latn-RS" dirty="0"/>
              <a:t>Otvoreni budžet štiti od rasipanja, prevare zloupotrebe, a također i omogućuje građanima da se uključe u ovaj proces i pozivaju vlasti na odgovornost;</a:t>
            </a:r>
          </a:p>
          <a:p>
            <a:pPr>
              <a:defRPr/>
            </a:pPr>
            <a:endParaRPr lang="bs-Latn-BA" altLang="sr-Latn-RS" dirty="0"/>
          </a:p>
          <a:p>
            <a:pPr>
              <a:defRPr/>
            </a:pPr>
            <a:r>
              <a:rPr lang="bs-Latn-BA" altLang="sr-Latn-RS" dirty="0"/>
              <a:t>Samo otvorenost budžetskog procesa i jasno i razumljivo izvještavanje o načinu prikupljanja i potrošnji  javnog novca može osigurati uključivanje aktivnih građana u budžetske procese i povjerenje javnosti prema organima vlasti.</a:t>
            </a:r>
          </a:p>
          <a:p>
            <a:endParaRPr lang="bs-Latn-BA" dirty="0"/>
          </a:p>
        </p:txBody>
      </p:sp>
    </p:spTree>
    <p:extLst>
      <p:ext uri="{BB962C8B-B14F-4D97-AF65-F5344CB8AC3E}">
        <p14:creationId xmlns:p14="http://schemas.microsoft.com/office/powerpoint/2010/main" val="1837241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53886"/>
          </a:xfrm>
        </p:spPr>
        <p:txBody>
          <a:bodyPr>
            <a:normAutofit/>
          </a:bodyPr>
          <a:lstStyle/>
          <a:p>
            <a:r>
              <a:rPr lang="bs-Latn-BA" altLang="sr-Latn-RS" sz="3200" b="1" dirty="0"/>
              <a:t>Koristi od otvorenog budžeta</a:t>
            </a:r>
            <a:endParaRPr lang="bs-Latn-BA" sz="3200" dirty="0"/>
          </a:p>
        </p:txBody>
      </p:sp>
      <p:sp>
        <p:nvSpPr>
          <p:cNvPr id="3" name="Content Placeholder 2"/>
          <p:cNvSpPr>
            <a:spLocks noGrp="1"/>
          </p:cNvSpPr>
          <p:nvPr>
            <p:ph idx="1"/>
          </p:nvPr>
        </p:nvSpPr>
        <p:spPr>
          <a:xfrm>
            <a:off x="1484310" y="1621971"/>
            <a:ext cx="10018713" cy="4169229"/>
          </a:xfrm>
        </p:spPr>
        <p:txBody>
          <a:bodyPr/>
          <a:lstStyle/>
          <a:p>
            <a:pPr>
              <a:defRPr/>
            </a:pPr>
            <a:r>
              <a:rPr lang="bs-Latn-BA" altLang="sr-Latn-RS" dirty="0"/>
              <a:t>Osim pozitivnih učinaka na kvalitet upravljanja, budžetska transparentnost donosi i značajne finansijske koristi državi;</a:t>
            </a:r>
          </a:p>
          <a:p>
            <a:pPr>
              <a:defRPr/>
            </a:pPr>
            <a:endParaRPr lang="bs-Latn-BA" altLang="sr-Latn-RS" dirty="0"/>
          </a:p>
          <a:p>
            <a:pPr>
              <a:defRPr/>
            </a:pPr>
            <a:r>
              <a:rPr lang="bs-Latn-BA" altLang="sr-Latn-RS" dirty="0"/>
              <a:t>Države sa transparentnijim budžetom imaju bolji pristup međunarodnim finansijskim tržištima i niže troškove zaduživanja;</a:t>
            </a:r>
          </a:p>
          <a:p>
            <a:pPr marL="0" indent="0">
              <a:buFont typeface="Wingdings" panose="05000000000000000000" pitchFamily="2" charset="2"/>
              <a:buNone/>
              <a:defRPr/>
            </a:pPr>
            <a:endParaRPr lang="bs-Latn-BA" dirty="0"/>
          </a:p>
          <a:p>
            <a:endParaRPr lang="bs-Latn-BA" dirty="0"/>
          </a:p>
        </p:txBody>
      </p:sp>
    </p:spTree>
    <p:extLst>
      <p:ext uri="{BB962C8B-B14F-4D97-AF65-F5344CB8AC3E}">
        <p14:creationId xmlns:p14="http://schemas.microsoft.com/office/powerpoint/2010/main" val="359291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76350"/>
          </a:xfrm>
        </p:spPr>
        <p:txBody>
          <a:bodyPr>
            <a:normAutofit/>
          </a:bodyPr>
          <a:lstStyle/>
          <a:p>
            <a:r>
              <a:rPr lang="bs-Latn-BA" altLang="sr-Latn-RS" sz="3200" b="1" dirty="0"/>
              <a:t>Index otvorenosti budžeta</a:t>
            </a:r>
            <a:br>
              <a:rPr lang="bs-Latn-BA" altLang="sr-Latn-RS" sz="3200" b="1" dirty="0"/>
            </a:br>
            <a:r>
              <a:rPr lang="bs-Latn-BA" altLang="sr-Latn-RS" sz="3200" b="1" dirty="0">
                <a:solidFill>
                  <a:schemeClr val="accent4"/>
                </a:solidFill>
              </a:rPr>
              <a:t>-Rezultati istraživanja-</a:t>
            </a:r>
            <a:endParaRPr lang="bs-Latn-BA" sz="3200" dirty="0"/>
          </a:p>
        </p:txBody>
      </p:sp>
      <p:sp>
        <p:nvSpPr>
          <p:cNvPr id="3" name="Content Placeholder 2"/>
          <p:cNvSpPr>
            <a:spLocks noGrp="1"/>
          </p:cNvSpPr>
          <p:nvPr>
            <p:ph idx="1"/>
          </p:nvPr>
        </p:nvSpPr>
        <p:spPr>
          <a:xfrm>
            <a:off x="1484310" y="1962151"/>
            <a:ext cx="10018713" cy="3829049"/>
          </a:xfrm>
        </p:spPr>
        <p:txBody>
          <a:bodyPr/>
          <a:lstStyle/>
          <a:p>
            <a:pPr>
              <a:defRPr/>
            </a:pPr>
            <a:r>
              <a:rPr lang="bs-Latn-BA" altLang="sr-Latn-RS" dirty="0"/>
              <a:t>U saradnji sa civilnim društvom, </a:t>
            </a:r>
            <a:r>
              <a:rPr lang="bs-Latn-BA" altLang="sr-Latn-RS" b="1" dirty="0"/>
              <a:t>International Budget Partnership </a:t>
            </a:r>
            <a:r>
              <a:rPr lang="bs-Latn-BA" altLang="sr-Latn-RS" dirty="0"/>
              <a:t>svake druge godine vrši globalno istraživanje, tj. sveobuhvatnu analizu i anketu otvorenosti budžeta.</a:t>
            </a:r>
          </a:p>
          <a:p>
            <a:pPr>
              <a:defRPr/>
            </a:pPr>
            <a:r>
              <a:rPr lang="bs-Latn-BA" altLang="sr-Latn-RS" dirty="0"/>
              <a:t>U BiH patner je Fondacija CPI</a:t>
            </a:r>
          </a:p>
          <a:p>
            <a:pPr>
              <a:defRPr/>
            </a:pPr>
            <a:r>
              <a:rPr lang="bs-Latn-BA" altLang="sr-Latn-RS" dirty="0"/>
              <a:t>OBI rezultat pao je sa 50 poeana u 2012. godini, na 43 poana u 2015., a u 2017. na jedva 35 poena;</a:t>
            </a:r>
          </a:p>
          <a:p>
            <a:pPr>
              <a:defRPr/>
            </a:pPr>
            <a:r>
              <a:rPr lang="bs-Latn-BA" altLang="sr-Latn-RS" dirty="0"/>
              <a:t>To znači da su vlasti u BiH građanima otežale da dođu do informacija o tome kako se troši javni novac i kako da ih zbog toga pozovu na odgovornost.</a:t>
            </a:r>
          </a:p>
          <a:p>
            <a:endParaRPr lang="bs-Latn-BA" dirty="0"/>
          </a:p>
        </p:txBody>
      </p:sp>
    </p:spTree>
    <p:extLst>
      <p:ext uri="{BB962C8B-B14F-4D97-AF65-F5344CB8AC3E}">
        <p14:creationId xmlns:p14="http://schemas.microsoft.com/office/powerpoint/2010/main" val="3798495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00150"/>
          </a:xfrm>
        </p:spPr>
        <p:txBody>
          <a:bodyPr>
            <a:normAutofit/>
          </a:bodyPr>
          <a:lstStyle/>
          <a:p>
            <a:r>
              <a:rPr lang="bs-Latn-BA" altLang="sr-Latn-RS" sz="3200" b="1" dirty="0"/>
              <a:t>Index otvorenosti budže</a:t>
            </a:r>
            <a:r>
              <a:rPr lang="en-US" altLang="sr-Latn-RS" sz="3200" b="1" dirty="0"/>
              <a:t>ta</a:t>
            </a:r>
            <a:r>
              <a:rPr lang="bs-Latn-BA" altLang="sr-Latn-RS" sz="3200" b="1" dirty="0"/>
              <a:t/>
            </a:r>
            <a:br>
              <a:rPr lang="bs-Latn-BA" altLang="sr-Latn-RS" sz="3200" b="1" dirty="0"/>
            </a:br>
            <a:r>
              <a:rPr lang="bs-Latn-BA" altLang="sr-Latn-RS" sz="3200" b="1" dirty="0">
                <a:solidFill>
                  <a:schemeClr val="accent4"/>
                </a:solidFill>
              </a:rPr>
              <a:t>-Rezultati istraživanja-</a:t>
            </a:r>
            <a:endParaRPr lang="bs-Latn-BA" sz="3200" dirty="0"/>
          </a:p>
        </p:txBody>
      </p:sp>
      <p:sp>
        <p:nvSpPr>
          <p:cNvPr id="3" name="Content Placeholder 2"/>
          <p:cNvSpPr>
            <a:spLocks noGrp="1"/>
          </p:cNvSpPr>
          <p:nvPr>
            <p:ph idx="1"/>
          </p:nvPr>
        </p:nvSpPr>
        <p:spPr>
          <a:xfrm>
            <a:off x="1484310" y="1885951"/>
            <a:ext cx="10018713" cy="3905249"/>
          </a:xfrm>
        </p:spPr>
        <p:txBody>
          <a:bodyPr>
            <a:normAutofit fontScale="92500" lnSpcReduction="20000"/>
          </a:bodyPr>
          <a:lstStyle/>
          <a:p>
            <a:pPr>
              <a:defRPr/>
            </a:pPr>
            <a:r>
              <a:rPr lang="bs-Latn-BA" altLang="sr-Latn-RS" dirty="0"/>
              <a:t>Mogućnost uključivanja javnosti u budžetski proces ocijenjena je sa 9 poena, što je manje 14 indeksnih poena u odnosu na prethodno istraživanje;</a:t>
            </a:r>
          </a:p>
          <a:p>
            <a:pPr marL="0" indent="0">
              <a:buFont typeface="Wingdings" panose="05000000000000000000" pitchFamily="2" charset="2"/>
              <a:buNone/>
              <a:defRPr/>
            </a:pPr>
            <a:endParaRPr lang="bs-Latn-BA" altLang="sr-Latn-RS" dirty="0"/>
          </a:p>
          <a:p>
            <a:pPr>
              <a:defRPr/>
            </a:pPr>
            <a:r>
              <a:rPr lang="bs-Latn-BA" altLang="sr-Latn-RS" dirty="0"/>
              <a:t>Nadzor zakonodavne vlasti nad budžetom ocijenjen je sa 65 poena, dok je najvišu ocjenu Bosna i Hercegovina dobila za instituciolni nadzor nad budžetom putem Ureda za reviziju-95 poena;</a:t>
            </a:r>
            <a:endParaRPr lang="en-US" altLang="sr-Latn-RS" dirty="0"/>
          </a:p>
          <a:p>
            <a:pPr marL="0" indent="0">
              <a:buNone/>
              <a:defRPr/>
            </a:pPr>
            <a:endParaRPr lang="en-US" altLang="sr-Latn-RS" dirty="0"/>
          </a:p>
          <a:p>
            <a:pPr>
              <a:defRPr/>
            </a:pPr>
            <a:r>
              <a:rPr lang="bs-Latn-BA" altLang="sr-Latn-RS" dirty="0"/>
              <a:t>BiH može napredovati na skali otvorenosti budžeta kroz blagovremeno objavljivanje budžetskih dokumenata na svojim web stranicama, uvođenjem Budžeta za građane i Polugodišnjeg pregleda budžeta, </a:t>
            </a:r>
            <a:r>
              <a:rPr lang="bs-Latn-BA" dirty="0"/>
              <a:t>kao obavezne budžetske dokumente, te Prijedlog budžeta koji sadrži sveobuhvatne informacije i podatke o rashodima, dugu i fiskalnoj poziciji Vlade. </a:t>
            </a:r>
            <a:endParaRPr lang="bs-Latn-BA" dirty="0"/>
          </a:p>
        </p:txBody>
      </p:sp>
    </p:spTree>
    <p:extLst>
      <p:ext uri="{BB962C8B-B14F-4D97-AF65-F5344CB8AC3E}">
        <p14:creationId xmlns:p14="http://schemas.microsoft.com/office/powerpoint/2010/main" val="3922425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bs-Latn-BA" sz="5400" dirty="0" smtClean="0"/>
              <a:t>Hvala na pažnji!</a:t>
            </a:r>
            <a:endParaRPr lang="bs-Latn-BA" sz="5400" dirty="0"/>
          </a:p>
        </p:txBody>
      </p:sp>
      <p:sp>
        <p:nvSpPr>
          <p:cNvPr id="5" name="Text Placeholder 4"/>
          <p:cNvSpPr>
            <a:spLocks noGrp="1"/>
          </p:cNvSpPr>
          <p:nvPr>
            <p:ph type="body" idx="1"/>
          </p:nvPr>
        </p:nvSpPr>
        <p:spPr/>
        <p:txBody>
          <a:bodyPr>
            <a:noAutofit/>
          </a:bodyPr>
          <a:lstStyle/>
          <a:p>
            <a:pPr algn="ctr"/>
            <a:r>
              <a:rPr lang="bs-Latn-BA" sz="2400" dirty="0" smtClean="0">
                <a:solidFill>
                  <a:schemeClr val="accent5"/>
                </a:solidFill>
                <a:hlinkClick r:id="rId2"/>
              </a:rPr>
              <a:t>mirjana.sirco@gmail.com</a:t>
            </a:r>
            <a:endParaRPr lang="bs-Latn-BA" sz="2400" dirty="0" smtClean="0">
              <a:solidFill>
                <a:schemeClr val="accent5"/>
              </a:solidFill>
            </a:endParaRPr>
          </a:p>
          <a:p>
            <a:pPr algn="ctr"/>
            <a:r>
              <a:rPr lang="bs-Latn-BA" sz="2400" dirty="0" smtClean="0">
                <a:solidFill>
                  <a:schemeClr val="accent5"/>
                </a:solidFill>
                <a:hlinkClick r:id="rId3"/>
              </a:rPr>
              <a:t>Tel:061</a:t>
            </a:r>
            <a:r>
              <a:rPr lang="bs-Latn-BA" sz="2400" dirty="0" smtClean="0">
                <a:solidFill>
                  <a:schemeClr val="accent5"/>
                </a:solidFill>
              </a:rPr>
              <a:t> 310 467 </a:t>
            </a:r>
            <a:endParaRPr lang="bs-Latn-BA" sz="2400" dirty="0">
              <a:solidFill>
                <a:schemeClr val="accent5"/>
              </a:solidFill>
            </a:endParaRPr>
          </a:p>
        </p:txBody>
      </p:sp>
    </p:spTree>
    <p:extLst>
      <p:ext uri="{BB962C8B-B14F-4D97-AF65-F5344CB8AC3E}">
        <p14:creationId xmlns:p14="http://schemas.microsoft.com/office/powerpoint/2010/main" val="13946229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0"/>
            <a:ext cx="10018713" cy="1110343"/>
          </a:xfrm>
        </p:spPr>
        <p:txBody>
          <a:bodyPr>
            <a:normAutofit/>
          </a:bodyPr>
          <a:lstStyle/>
          <a:p>
            <a:r>
              <a:rPr lang="bs-Latn-BA" sz="3200" b="1" dirty="0" smtClean="0"/>
              <a:t>Fiskalna politika</a:t>
            </a:r>
            <a:endParaRPr lang="bs-Latn-BA" sz="3200" b="1" dirty="0"/>
          </a:p>
        </p:txBody>
      </p:sp>
      <p:sp>
        <p:nvSpPr>
          <p:cNvPr id="3" name="Content Placeholder 2"/>
          <p:cNvSpPr>
            <a:spLocks noGrp="1"/>
          </p:cNvSpPr>
          <p:nvPr>
            <p:ph idx="1"/>
          </p:nvPr>
        </p:nvSpPr>
        <p:spPr>
          <a:xfrm>
            <a:off x="1484310" y="1578429"/>
            <a:ext cx="10018713" cy="4212771"/>
          </a:xfrm>
        </p:spPr>
        <p:txBody>
          <a:bodyPr/>
          <a:lstStyle/>
          <a:p>
            <a:r>
              <a:rPr lang="bs-Latn-BA" dirty="0"/>
              <a:t>Izraz „fiskalna politika“ obuhvata poreze i javne rashode. U užem smislu to znači prikupljanje javnih prihoda da bi se pokrili javni rashodi shodno ciljevima i zadacima ekonomske politike zemlje. </a:t>
            </a:r>
          </a:p>
          <a:p>
            <a:r>
              <a:rPr lang="bs-Latn-BA" dirty="0" smtClean="0"/>
              <a:t>Fiskalnu politiku provodi vlada neke države i ona podrazumjeva odlučivanje o tome kako država prikuplja i troši javna sredstva.</a:t>
            </a:r>
          </a:p>
          <a:p>
            <a:r>
              <a:rPr lang="bs-Latn-BA" dirty="0" smtClean="0"/>
              <a:t>Ukoliko npr. želi potaknuti ekonomsku aktivnost i smanjiti nezaposlenost država koristi ekspanzivnu fiskalnu politiku, odnosno ili smanjuje porez ili povećava državnu potrošnju.</a:t>
            </a:r>
          </a:p>
          <a:p>
            <a:r>
              <a:rPr lang="bs-Latn-BA" dirty="0" smtClean="0"/>
              <a:t>Dakle posljedice loše vođene fiskalne politike osjećamo svi mi (koliki porez plaćamo, kakvo je zdravstvo, obrazovanje, penzije i slično)</a:t>
            </a:r>
            <a:endParaRPr lang="bs-Latn-BA" dirty="0"/>
          </a:p>
        </p:txBody>
      </p:sp>
    </p:spTree>
    <p:extLst>
      <p:ext uri="{BB962C8B-B14F-4D97-AF65-F5344CB8AC3E}">
        <p14:creationId xmlns:p14="http://schemas.microsoft.com/office/powerpoint/2010/main" val="159860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86543"/>
          </a:xfrm>
        </p:spPr>
        <p:txBody>
          <a:bodyPr>
            <a:normAutofit/>
          </a:bodyPr>
          <a:lstStyle/>
          <a:p>
            <a:r>
              <a:rPr lang="bs-Latn-BA" sz="3200" b="1" dirty="0" smtClean="0"/>
              <a:t>Javni prihodi</a:t>
            </a:r>
            <a:endParaRPr lang="bs-Latn-BA" sz="3200" b="1" dirty="0"/>
          </a:p>
        </p:txBody>
      </p:sp>
      <p:sp>
        <p:nvSpPr>
          <p:cNvPr id="3" name="Content Placeholder 2"/>
          <p:cNvSpPr>
            <a:spLocks noGrp="1"/>
          </p:cNvSpPr>
          <p:nvPr>
            <p:ph idx="1"/>
          </p:nvPr>
        </p:nvSpPr>
        <p:spPr>
          <a:xfrm>
            <a:off x="1484311" y="1948544"/>
            <a:ext cx="10018713" cy="3603171"/>
          </a:xfrm>
        </p:spPr>
        <p:txBody>
          <a:bodyPr/>
          <a:lstStyle/>
          <a:p>
            <a:r>
              <a:rPr lang="bs-Latn-BA" dirty="0" smtClean="0"/>
              <a:t>Javni prihodi mogu biti poreski (direktni i indirektni porezi), te neporeski (takse, doprinosi, parafiskalni nameti, prihodi od kazni, prihodi od pružanja javnih usluga isl.);</a:t>
            </a:r>
          </a:p>
          <a:p>
            <a:r>
              <a:rPr lang="bs-Latn-BA" dirty="0" smtClean="0"/>
              <a:t>Kao prihodi mogu se pojaviti i transferi između različitih nivoa vlasti</a:t>
            </a:r>
          </a:p>
          <a:p>
            <a:r>
              <a:rPr lang="bs-Latn-BA" dirty="0" smtClean="0"/>
              <a:t>Grantovi i donacije;</a:t>
            </a:r>
          </a:p>
          <a:p>
            <a:r>
              <a:rPr lang="bs-Latn-BA" dirty="0" smtClean="0"/>
              <a:t>Primici od imovine i ostali primici.</a:t>
            </a:r>
            <a:endParaRPr lang="bs-Latn-BA" dirty="0"/>
          </a:p>
          <a:p>
            <a:endParaRPr lang="bs-Latn-BA" dirty="0"/>
          </a:p>
          <a:p>
            <a:endParaRPr lang="bs-Latn-BA" dirty="0"/>
          </a:p>
        </p:txBody>
      </p:sp>
    </p:spTree>
    <p:extLst>
      <p:ext uri="{BB962C8B-B14F-4D97-AF65-F5344CB8AC3E}">
        <p14:creationId xmlns:p14="http://schemas.microsoft.com/office/powerpoint/2010/main" val="282869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62743"/>
          </a:xfrm>
        </p:spPr>
        <p:txBody>
          <a:bodyPr>
            <a:normAutofit/>
          </a:bodyPr>
          <a:lstStyle/>
          <a:p>
            <a:r>
              <a:rPr lang="bs-Latn-BA" sz="3200" b="1" dirty="0" smtClean="0"/>
              <a:t>Pojam i vrsta javnih rashoda</a:t>
            </a:r>
            <a:endParaRPr lang="bs-Latn-BA" sz="3200" b="1" dirty="0"/>
          </a:p>
        </p:txBody>
      </p:sp>
      <p:sp>
        <p:nvSpPr>
          <p:cNvPr id="3" name="Content Placeholder 2"/>
          <p:cNvSpPr>
            <a:spLocks noGrp="1"/>
          </p:cNvSpPr>
          <p:nvPr>
            <p:ph idx="1"/>
          </p:nvPr>
        </p:nvSpPr>
        <p:spPr>
          <a:xfrm>
            <a:off x="1484310" y="2177143"/>
            <a:ext cx="10018713" cy="3614057"/>
          </a:xfrm>
        </p:spPr>
        <p:txBody>
          <a:bodyPr>
            <a:normAutofit fontScale="92500" lnSpcReduction="10000"/>
          </a:bodyPr>
          <a:lstStyle/>
          <a:p>
            <a:r>
              <a:rPr lang="bs-Latn-BA" b="1" dirty="0"/>
              <a:t>Javni rashodi </a:t>
            </a:r>
            <a:r>
              <a:rPr lang="bs-Latn-BA" dirty="0"/>
              <a:t>podrazumjevaju javne </a:t>
            </a:r>
            <a:r>
              <a:rPr lang="bs-Latn-BA" dirty="0" smtClean="0"/>
              <a:t>izdatke države </a:t>
            </a:r>
            <a:r>
              <a:rPr lang="bs-Latn-BA" dirty="0"/>
              <a:t>u najširem smislu radi </a:t>
            </a:r>
            <a:r>
              <a:rPr lang="bs-Latn-BA" dirty="0" smtClean="0"/>
              <a:t>obavljanja </a:t>
            </a:r>
            <a:r>
              <a:rPr lang="pl-PL" dirty="0" smtClean="0"/>
              <a:t>njezinih </a:t>
            </a:r>
            <a:r>
              <a:rPr lang="pl-PL" dirty="0"/>
              <a:t>ustavom i </a:t>
            </a:r>
            <a:r>
              <a:rPr lang="pl-PL" dirty="0" smtClean="0"/>
              <a:t>zakonom određenih</a:t>
            </a:r>
            <a:r>
              <a:rPr lang="pl-PL" dirty="0"/>
              <a:t> </a:t>
            </a:r>
            <a:r>
              <a:rPr lang="bs-Latn-BA" dirty="0" smtClean="0"/>
              <a:t>funkcija</a:t>
            </a:r>
            <a:r>
              <a:rPr lang="bs-Latn-BA" dirty="0"/>
              <a:t>,</a:t>
            </a:r>
          </a:p>
          <a:p>
            <a:r>
              <a:rPr lang="it-IT" dirty="0"/>
              <a:t> Javni rashodi se mogu klasificirati na </a:t>
            </a:r>
            <a:r>
              <a:rPr lang="it-IT" dirty="0" smtClean="0"/>
              <a:t>više</a:t>
            </a:r>
            <a:r>
              <a:rPr lang="bs-Latn-BA" dirty="0" smtClean="0"/>
              <a:t> načina</a:t>
            </a:r>
            <a:r>
              <a:rPr lang="bs-Latn-BA" dirty="0"/>
              <a:t>:</a:t>
            </a:r>
          </a:p>
          <a:p>
            <a:r>
              <a:rPr lang="bs-Latn-BA" dirty="0"/>
              <a:t>1. Prema njihovom udjelu u stvaranju BDP-a,</a:t>
            </a:r>
          </a:p>
          <a:p>
            <a:r>
              <a:rPr lang="bs-Latn-BA" dirty="0"/>
              <a:t>2. Prema nivoima vlasti – državne, </a:t>
            </a:r>
            <a:r>
              <a:rPr lang="bs-Latn-BA" dirty="0" smtClean="0"/>
              <a:t>lokalnih organa </a:t>
            </a:r>
            <a:r>
              <a:rPr lang="bs-Latn-BA" dirty="0"/>
              <a:t>uprave i samouprave,</a:t>
            </a:r>
          </a:p>
          <a:p>
            <a:r>
              <a:rPr lang="pt-BR" dirty="0"/>
              <a:t>3. Prema obuhvatu i načunu financiranja </a:t>
            </a:r>
            <a:r>
              <a:rPr lang="pt-BR" dirty="0" smtClean="0"/>
              <a:t>–</a:t>
            </a:r>
            <a:r>
              <a:rPr lang="bs-Latn-BA" dirty="0" smtClean="0"/>
              <a:t>budžetski </a:t>
            </a:r>
            <a:r>
              <a:rPr lang="bs-Latn-BA" dirty="0"/>
              <a:t>i vanbudžetski,</a:t>
            </a:r>
          </a:p>
          <a:p>
            <a:r>
              <a:rPr lang="pl-PL" dirty="0"/>
              <a:t>4. Vojne i civilne te redovne i izvanredne,</a:t>
            </a:r>
          </a:p>
          <a:p>
            <a:r>
              <a:rPr lang="bs-Latn-BA" dirty="0"/>
              <a:t>5. </a:t>
            </a:r>
            <a:r>
              <a:rPr lang="bs-Latn-BA" dirty="0" smtClean="0"/>
              <a:t>Tekuće </a:t>
            </a:r>
            <a:r>
              <a:rPr lang="bs-Latn-BA" dirty="0"/>
              <a:t>i kapitalne.</a:t>
            </a:r>
          </a:p>
        </p:txBody>
      </p:sp>
    </p:spTree>
    <p:extLst>
      <p:ext uri="{BB962C8B-B14F-4D97-AF65-F5344CB8AC3E}">
        <p14:creationId xmlns:p14="http://schemas.microsoft.com/office/powerpoint/2010/main" val="70780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611086"/>
          </a:xfrm>
        </p:spPr>
        <p:txBody>
          <a:bodyPr>
            <a:normAutofit/>
          </a:bodyPr>
          <a:lstStyle/>
          <a:p>
            <a:r>
              <a:rPr lang="bs-Latn-BA" altLang="sr-Latn-RS" sz="3200" b="1" dirty="0"/>
              <a:t>Šta je budžet?</a:t>
            </a:r>
            <a:endParaRPr lang="bs-Latn-BA" sz="3200" dirty="0"/>
          </a:p>
        </p:txBody>
      </p:sp>
      <p:sp>
        <p:nvSpPr>
          <p:cNvPr id="3" name="Content Placeholder 2"/>
          <p:cNvSpPr>
            <a:spLocks noGrp="1"/>
          </p:cNvSpPr>
          <p:nvPr>
            <p:ph idx="1"/>
          </p:nvPr>
        </p:nvSpPr>
        <p:spPr>
          <a:xfrm>
            <a:off x="1484310" y="1785257"/>
            <a:ext cx="10018713" cy="4005943"/>
          </a:xfrm>
        </p:spPr>
        <p:txBody>
          <a:bodyPr/>
          <a:lstStyle/>
          <a:p>
            <a:r>
              <a:rPr lang="vi-VN" altLang="sr-Latn-RS" sz="2000" dirty="0">
                <a:latin typeface="Corbel" panose="020B0503020204020204" pitchFamily="34" charset="0"/>
              </a:rPr>
              <a:t>Budžetski dokument – zakon o budžetu – određuje iznos raspoloživih sredstava, izvor ovih sredstava, poreznih i neporeznih i njihovu raspodjelu budžetskim korisnicima</a:t>
            </a:r>
            <a:r>
              <a:rPr lang="bs-Latn-BA" altLang="sr-Latn-RS" sz="2000" dirty="0" smtClean="0">
                <a:latin typeface="Corbel" panose="020B0503020204020204" pitchFamily="34" charset="0"/>
              </a:rPr>
              <a:t>.</a:t>
            </a:r>
          </a:p>
          <a:p>
            <a:r>
              <a:rPr lang="bs-Latn-BA" altLang="sr-Latn-RS" sz="2000" dirty="0">
                <a:latin typeface="Corbel" panose="020B0503020204020204" pitchFamily="34" charset="0"/>
              </a:rPr>
              <a:t>Budžet je najznačajniji dokument ekonomskih i socijalnih politika </a:t>
            </a:r>
            <a:r>
              <a:rPr lang="bs-Latn-BA" altLang="sr-Latn-RS" sz="2000" dirty="0" smtClean="0">
                <a:latin typeface="Corbel" panose="020B0503020204020204" pitchFamily="34" charset="0"/>
              </a:rPr>
              <a:t>vlada;</a:t>
            </a:r>
          </a:p>
          <a:p>
            <a:r>
              <a:rPr lang="bs-Latn-BA" altLang="sr-Latn-RS" sz="2000" dirty="0" smtClean="0">
                <a:latin typeface="Corbel" panose="020B0503020204020204" pitchFamily="34" charset="0"/>
              </a:rPr>
              <a:t>Riječ </a:t>
            </a:r>
            <a:r>
              <a:rPr lang="bs-Latn-BA" altLang="sr-Latn-RS" sz="2000" dirty="0">
                <a:latin typeface="Corbel" panose="020B0503020204020204" pitchFamily="34" charset="0"/>
              </a:rPr>
              <a:t>“budžet” dolazi od stare francuske riječi za malu kožnu torbicu. Kasnije se značenje promijenilo, pa je ista riječ označavala kraljevu kesu, t.j. biti plaćen iz budžeta značilo je dobiti novac iz kraljeve kese</a:t>
            </a:r>
            <a:r>
              <a:rPr lang="bs-Latn-BA" altLang="sr-Latn-RS" sz="2000" dirty="0" smtClean="0">
                <a:latin typeface="Corbel" panose="020B0503020204020204" pitchFamily="34" charset="0"/>
              </a:rPr>
              <a:t>.</a:t>
            </a:r>
            <a:endParaRPr lang="bs-Latn-BA" altLang="sr-Latn-RS" sz="2000" dirty="0">
              <a:latin typeface="Corbel" panose="020B0503020204020204" pitchFamily="34" charset="0"/>
            </a:endParaRPr>
          </a:p>
        </p:txBody>
      </p:sp>
    </p:spTree>
    <p:extLst>
      <p:ext uri="{BB962C8B-B14F-4D97-AF65-F5344CB8AC3E}">
        <p14:creationId xmlns:p14="http://schemas.microsoft.com/office/powerpoint/2010/main" val="331621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338943"/>
          </a:xfrm>
        </p:spPr>
        <p:txBody>
          <a:bodyPr>
            <a:normAutofit/>
          </a:bodyPr>
          <a:lstStyle/>
          <a:p>
            <a:r>
              <a:rPr lang="bs-Latn-BA" altLang="sr-Latn-RS" sz="3200" b="1" dirty="0"/>
              <a:t>Šta je budžet?</a:t>
            </a:r>
            <a:endParaRPr lang="bs-Latn-BA" sz="3200" dirty="0"/>
          </a:p>
        </p:txBody>
      </p:sp>
      <p:sp>
        <p:nvSpPr>
          <p:cNvPr id="3" name="Content Placeholder 2"/>
          <p:cNvSpPr>
            <a:spLocks noGrp="1"/>
          </p:cNvSpPr>
          <p:nvPr>
            <p:ph idx="1"/>
          </p:nvPr>
        </p:nvSpPr>
        <p:spPr>
          <a:xfrm>
            <a:off x="1484310" y="2166257"/>
            <a:ext cx="10018713" cy="3624943"/>
          </a:xfrm>
        </p:spPr>
        <p:txBody>
          <a:bodyPr>
            <a:normAutofit fontScale="92500" lnSpcReduction="10000"/>
          </a:bodyPr>
          <a:lstStyle/>
          <a:p>
            <a:pPr>
              <a:lnSpc>
                <a:spcPct val="90000"/>
              </a:lnSpc>
            </a:pPr>
            <a:endParaRPr lang="bs-Latn-BA" altLang="sr-Latn-RS" dirty="0" smtClean="0"/>
          </a:p>
          <a:p>
            <a:pPr>
              <a:lnSpc>
                <a:spcPct val="90000"/>
              </a:lnSpc>
            </a:pPr>
            <a:r>
              <a:rPr lang="bs-Latn-BA" altLang="sr-Latn-RS" dirty="0" smtClean="0"/>
              <a:t>Tradicionalno </a:t>
            </a:r>
            <a:r>
              <a:rPr lang="bs-Latn-BA" altLang="sr-Latn-RS" dirty="0"/>
              <a:t>gledište je da je budžet jednostavan iskaz prihoda i rashoda;</a:t>
            </a:r>
          </a:p>
          <a:p>
            <a:pPr>
              <a:lnSpc>
                <a:spcPct val="90000"/>
              </a:lnSpc>
            </a:pPr>
            <a:r>
              <a:rPr lang="bs-Latn-BA" altLang="sr-Latn-RS" dirty="0"/>
              <a:t>Međutim,u modernim ekonomijama budžet se više ne posmatra na takav način; </a:t>
            </a:r>
          </a:p>
          <a:p>
            <a:pPr>
              <a:lnSpc>
                <a:spcPct val="90000"/>
              </a:lnSpc>
            </a:pPr>
            <a:r>
              <a:rPr lang="bs-Latn-BA" altLang="sr-Latn-RS" dirty="0"/>
              <a:t>Budžet je osnovno sredstvo koje pretvara vladine politike u konkretne programe i usluge građanima;</a:t>
            </a:r>
          </a:p>
          <a:p>
            <a:pPr>
              <a:lnSpc>
                <a:spcPct val="90000"/>
              </a:lnSpc>
            </a:pPr>
            <a:r>
              <a:rPr lang="bs-Latn-BA" altLang="sr-Latn-RS" dirty="0"/>
              <a:t>Budžetska sredstva i u najbogatijim zemljama su uvijek ograničena, odnosno zahtjevi građana za uslugama prevazilaze raspoložive resurse, te vlade moraju donositi odluke o prioritetima potrošnje;</a:t>
            </a:r>
          </a:p>
          <a:p>
            <a:pPr>
              <a:lnSpc>
                <a:spcPct val="90000"/>
              </a:lnSpc>
            </a:pPr>
            <a:r>
              <a:rPr lang="bs-Latn-BA" altLang="sr-Latn-RS" dirty="0"/>
              <a:t>U idealnim uvjetima ove odluke trebaju biti usklađene sa </a:t>
            </a:r>
            <a:r>
              <a:rPr lang="bs-Latn-BA" altLang="sr-Latn-RS" b="1" dirty="0"/>
              <a:t>najznačajnijim socijalnim i ekonomskim prioritetima.</a:t>
            </a:r>
            <a:endParaRPr lang="hr-HR" altLang="sr-Latn-RS" b="1" dirty="0"/>
          </a:p>
          <a:p>
            <a:endParaRPr lang="bs-Latn-BA" altLang="sr-Latn-RS" dirty="0"/>
          </a:p>
          <a:p>
            <a:pPr marL="0" indent="0">
              <a:buNone/>
            </a:pPr>
            <a:endParaRPr lang="bs-Latn-BA" dirty="0"/>
          </a:p>
        </p:txBody>
      </p:sp>
    </p:spTree>
    <p:extLst>
      <p:ext uri="{BB962C8B-B14F-4D97-AF65-F5344CB8AC3E}">
        <p14:creationId xmlns:p14="http://schemas.microsoft.com/office/powerpoint/2010/main" val="143881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825" y="272143"/>
            <a:ext cx="10018713" cy="1752599"/>
          </a:xfrm>
        </p:spPr>
        <p:txBody>
          <a:bodyPr>
            <a:normAutofit/>
          </a:bodyPr>
          <a:lstStyle/>
          <a:p>
            <a:r>
              <a:rPr lang="bs-Latn-BA" altLang="sr-Latn-RS" sz="3200" b="1" dirty="0"/>
              <a:t>Zašto je budžet značajan?</a:t>
            </a:r>
            <a:endParaRPr lang="bs-Latn-BA" sz="3200" dirty="0"/>
          </a:p>
        </p:txBody>
      </p:sp>
      <p:sp>
        <p:nvSpPr>
          <p:cNvPr id="3" name="Content Placeholder 2"/>
          <p:cNvSpPr>
            <a:spLocks noGrp="1"/>
          </p:cNvSpPr>
          <p:nvPr>
            <p:ph idx="1"/>
          </p:nvPr>
        </p:nvSpPr>
        <p:spPr>
          <a:xfrm>
            <a:off x="1484310" y="1654629"/>
            <a:ext cx="10018713" cy="4136571"/>
          </a:xfrm>
        </p:spPr>
        <p:txBody>
          <a:bodyPr>
            <a:normAutofit fontScale="92500" lnSpcReduction="10000"/>
          </a:bodyPr>
          <a:lstStyle/>
          <a:p>
            <a:endParaRPr lang="bs-Latn-BA" altLang="sr-Latn-RS" dirty="0" smtClean="0"/>
          </a:p>
          <a:p>
            <a:r>
              <a:rPr lang="bs-Latn-BA" altLang="sr-Latn-RS" dirty="0" smtClean="0"/>
              <a:t>Niti </a:t>
            </a:r>
            <a:r>
              <a:rPr lang="bs-Latn-BA" altLang="sr-Latn-RS" dirty="0"/>
              <a:t>jedna strategija, plan, program ili zakon nisu implemantirani ukoliko se u budžetu nisu planirala sredstva za njihovu realizaciju, odnosno implementaciju;</a:t>
            </a:r>
          </a:p>
          <a:p>
            <a:endParaRPr lang="bs-Latn-BA" altLang="sr-Latn-RS" dirty="0"/>
          </a:p>
          <a:p>
            <a:r>
              <a:rPr lang="bs-Latn-BA" altLang="sr-Latn-RS" dirty="0"/>
              <a:t>Budžet objašnjava i način na koji se troši novac poreznih obveznika, te treba predstavljati rezultate ove potrošnje;</a:t>
            </a:r>
          </a:p>
          <a:p>
            <a:endParaRPr lang="bs-Latn-BA" altLang="sr-Latn-RS" dirty="0"/>
          </a:p>
          <a:p>
            <a:r>
              <a:rPr lang="bs-Latn-BA" altLang="sr-Latn-RS" dirty="0"/>
              <a:t>Predstavljeni rezultati omogućavaju poreznim obveznicima da zaključe da li se njihova sredstva pametno troše i da li vladine odluke donose “vrijednost za uloženi novac”.</a:t>
            </a:r>
          </a:p>
          <a:p>
            <a:endParaRPr lang="bs-Latn-BA" dirty="0"/>
          </a:p>
        </p:txBody>
      </p:sp>
    </p:spTree>
    <p:extLst>
      <p:ext uri="{BB962C8B-B14F-4D97-AF65-F5344CB8AC3E}">
        <p14:creationId xmlns:p14="http://schemas.microsoft.com/office/powerpoint/2010/main" val="2172141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1754</TotalTime>
  <Words>2579</Words>
  <Application>Microsoft Office PowerPoint</Application>
  <PresentationFormat>Widescreen</PresentationFormat>
  <Paragraphs>195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Corbel</vt:lpstr>
      <vt:lpstr>Wingdings</vt:lpstr>
      <vt:lpstr>Parallax</vt:lpstr>
      <vt:lpstr>PowerPoint Presentation</vt:lpstr>
      <vt:lpstr>Javne finansije </vt:lpstr>
      <vt:lpstr>Javne finansije</vt:lpstr>
      <vt:lpstr>Fiskalna politika</vt:lpstr>
      <vt:lpstr>Javni prihodi</vt:lpstr>
      <vt:lpstr>Pojam i vrsta javnih rashoda</vt:lpstr>
      <vt:lpstr>Šta je budžet?</vt:lpstr>
      <vt:lpstr>Šta je budžet?</vt:lpstr>
      <vt:lpstr>Zašto je budžet značajan?</vt:lpstr>
      <vt:lpstr>Osnovni ciljevi budžetskih reformi u BiH</vt:lpstr>
      <vt:lpstr>Dokument okvirnog budžeta</vt:lpstr>
      <vt:lpstr>Kako se programsko budžetiranje razlikuje od „klasičnog“</vt:lpstr>
      <vt:lpstr>Kako se programsko budžetiranje razlikuje od „klasičnog“</vt:lpstr>
      <vt:lpstr>Zakonska regulativa</vt:lpstr>
      <vt:lpstr>Šta je pristup u 10 koraka?</vt:lpstr>
      <vt:lpstr>Metodologija</vt:lpstr>
      <vt:lpstr>Korak br.1</vt:lpstr>
      <vt:lpstr>Korak br.2</vt:lpstr>
      <vt:lpstr>Korak br.3</vt:lpstr>
      <vt:lpstr>Globalni okvir fiskalnog bilansa i politika</vt:lpstr>
      <vt:lpstr>Korak br.4</vt:lpstr>
      <vt:lpstr>Korak br.5</vt:lpstr>
      <vt:lpstr>Korak br.6</vt:lpstr>
      <vt:lpstr>Korak br.7</vt:lpstr>
      <vt:lpstr>Korak br.8</vt:lpstr>
      <vt:lpstr>Korak br.9</vt:lpstr>
      <vt:lpstr>Korak br.10</vt:lpstr>
      <vt:lpstr>Osnovne karakteristike dobrog budžetiranja</vt:lpstr>
      <vt:lpstr>Participativnost i transparentnost-  Osnovne karakteristike dobrog budžeta</vt:lpstr>
      <vt:lpstr>Participativnost i transparentnost-  Osnovne karakteristike dobrog budžeta</vt:lpstr>
      <vt:lpstr>Uloga parlamenata</vt:lpstr>
      <vt:lpstr>Uloga i odgovornosti parlamenata</vt:lpstr>
      <vt:lpstr>Otvoreni budžet</vt:lpstr>
      <vt:lpstr>Koristi od otvorenog budžeta</vt:lpstr>
      <vt:lpstr>Index otvorenosti budžeta -Rezultati istraživanja-</vt:lpstr>
      <vt:lpstr>Index otvorenosti budžeta -Rezultati istraživanja-</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cpiuser</dc:creator>
  <cp:lastModifiedBy>cpiuser</cp:lastModifiedBy>
  <cp:revision>109</cp:revision>
  <dcterms:created xsi:type="dcterms:W3CDTF">2018-11-08T12:57:53Z</dcterms:created>
  <dcterms:modified xsi:type="dcterms:W3CDTF">2018-12-11T09:53:06Z</dcterms:modified>
</cp:coreProperties>
</file>