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24"/>
  </p:notesMasterIdLst>
  <p:sldIdLst>
    <p:sldId id="507" r:id="rId2"/>
    <p:sldId id="686" r:id="rId3"/>
    <p:sldId id="687" r:id="rId4"/>
    <p:sldId id="688" r:id="rId5"/>
    <p:sldId id="693" r:id="rId6"/>
    <p:sldId id="705" r:id="rId7"/>
    <p:sldId id="702" r:id="rId8"/>
    <p:sldId id="704" r:id="rId9"/>
    <p:sldId id="703" r:id="rId10"/>
    <p:sldId id="701" r:id="rId11"/>
    <p:sldId id="700" r:id="rId12"/>
    <p:sldId id="697" r:id="rId13"/>
    <p:sldId id="699" r:id="rId14"/>
    <p:sldId id="698" r:id="rId15"/>
    <p:sldId id="692" r:id="rId16"/>
    <p:sldId id="691" r:id="rId17"/>
    <p:sldId id="689" r:id="rId18"/>
    <p:sldId id="696" r:id="rId19"/>
    <p:sldId id="690" r:id="rId20"/>
    <p:sldId id="695" r:id="rId21"/>
    <p:sldId id="694" r:id="rId22"/>
    <p:sldId id="706" r:id="rId23"/>
  </p:sldIdLst>
  <p:sldSz cx="9144000" cy="5143500" type="screen16x9"/>
  <p:notesSz cx="6858000" cy="9144000"/>
  <p:defaultTextStyle>
    <a:defPPr>
      <a:defRPr lang="de-D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2880">
          <p15:clr>
            <a:srgbClr val="A4A3A4"/>
          </p15:clr>
        </p15:guide>
        <p15:guide id="2" orient="horz" pos="165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echsel, Julia GIZ" initials="DJG" lastIdx="1" clrIdx="0"/>
  <p:cmAuthor id="2" name="Strobel, Chiara GIZ" initials="SCG" lastIdx="15" clrIdx="1"/>
  <p:cmAuthor id="3" name="Bauer, Vanessa GIZ" initials="BVG" lastIdx="18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6B859"/>
    <a:srgbClr val="F8E946"/>
    <a:srgbClr val="E6E6E6"/>
    <a:srgbClr val="C80F0F"/>
    <a:srgbClr val="C00000"/>
    <a:srgbClr val="CC00CC"/>
    <a:srgbClr val="232120"/>
    <a:srgbClr val="FFFFFF"/>
    <a:srgbClr val="E7E6E6"/>
    <a:srgbClr val="D6B9B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75" autoAdjust="0"/>
    <p:restoredTop sz="87848" autoAdjust="0"/>
  </p:normalViewPr>
  <p:slideViewPr>
    <p:cSldViewPr snapToGrid="0">
      <p:cViewPr varScale="1">
        <p:scale>
          <a:sx n="107" d="100"/>
          <a:sy n="107" d="100"/>
        </p:scale>
        <p:origin x="-1122" y="-84"/>
      </p:cViewPr>
      <p:guideLst>
        <p:guide orient="horz" pos="165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76" d="100"/>
        <a:sy n="176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2940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bs-Latn-BA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Transparentost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2010</c:v>
                </c:pt>
                <c:pt idx="1">
                  <c:v>2012</c:v>
                </c:pt>
                <c:pt idx="2">
                  <c:v>2015</c:v>
                </c:pt>
                <c:pt idx="3">
                  <c:v>2017</c:v>
                </c:pt>
                <c:pt idx="4">
                  <c:v>2019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44</c:v>
                </c:pt>
                <c:pt idx="1">
                  <c:v>50</c:v>
                </c:pt>
                <c:pt idx="2">
                  <c:v>43</c:v>
                </c:pt>
                <c:pt idx="3">
                  <c:v>35</c:v>
                </c:pt>
                <c:pt idx="4">
                  <c:v>33</c:v>
                </c:pt>
              </c:numCache>
            </c:numRef>
          </c:val>
        </c:ser>
        <c:axId val="97447296"/>
        <c:axId val="116569216"/>
      </c:barChart>
      <c:catAx>
        <c:axId val="97447296"/>
        <c:scaling>
          <c:orientation val="minMax"/>
        </c:scaling>
        <c:axPos val="b"/>
        <c:numFmt formatCode="General" sourceLinked="1"/>
        <c:tickLblPos val="nextTo"/>
        <c:crossAx val="116569216"/>
        <c:crosses val="autoZero"/>
        <c:auto val="1"/>
        <c:lblAlgn val="ctr"/>
        <c:lblOffset val="100"/>
      </c:catAx>
      <c:valAx>
        <c:axId val="116569216"/>
        <c:scaling>
          <c:orientation val="minMax"/>
        </c:scaling>
        <c:axPos val="l"/>
        <c:majorGridlines/>
        <c:numFmt formatCode="General" sourceLinked="1"/>
        <c:tickLblPos val="nextTo"/>
        <c:crossAx val="97447296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sr-Latn-C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13BDE53C-E68A-42E6-AFB0-AF5C1BDE8E3C}" type="datetimeFigureOut">
              <a:rPr lang="en-GB" smtClean="0"/>
              <a:pPr/>
              <a:t>17/07/2021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 err="1"/>
              <a:t>Formatvorlagen</a:t>
            </a:r>
            <a:r>
              <a:rPr lang="en-GB" dirty="0"/>
              <a:t> des </a:t>
            </a:r>
            <a:r>
              <a:rPr lang="en-GB" dirty="0" err="1"/>
              <a:t>Textmasters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045F879-0589-40D4-B0E5-B74D0CAD5C6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737177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5F879-0589-40D4-B0E5-B74D0CAD5C6C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314488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9.jpeg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5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 descr="Ein Bild, das Kette enthält.&#10;&#10;Automatisch generierte Beschreibung"/>
          <p:cNvPicPr/>
          <p:nvPr userDrawn="1"/>
        </p:nvPicPr>
        <p:blipFill rotWithShape="1">
          <a:blip r:embed="rId2"/>
          <a:srcRect t="233" b="26747"/>
          <a:stretch>
            <a:fillRect/>
          </a:stretch>
        </p:blipFill>
        <p:spPr bwMode="gray">
          <a:xfrm>
            <a:off x="123135" y="123825"/>
            <a:ext cx="8893865" cy="3541395"/>
          </a:xfrm>
          <a:prstGeom prst="rect">
            <a:avLst/>
          </a:prstGeom>
        </p:spPr>
      </p:pic>
      <p:pic>
        <p:nvPicPr>
          <p:cNvPr id="18" name="Grafik 17" descr="Ein Bild, das Säge enthält.&#10;&#10;Automatisch generierte Beschreibu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635156"/>
            <a:ext cx="8895600" cy="3030064"/>
          </a:xfrm>
          <a:prstGeom prst="rect">
            <a:avLst/>
          </a:prstGeom>
        </p:spPr>
      </p:pic>
      <p:sp>
        <p:nvSpPr>
          <p:cNvPr id="5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699848" y="1906648"/>
            <a:ext cx="7971711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Title slide/headline</a:t>
            </a:r>
            <a:br>
              <a:rPr lang="en-GB" dirty="0"/>
            </a:br>
            <a:r>
              <a:rPr lang="en-GB" dirty="0"/>
              <a:t>with colour GIZ key visual</a:t>
            </a:r>
          </a:p>
        </p:txBody>
      </p:sp>
      <p:sp>
        <p:nvSpPr>
          <p:cNvPr id="19" name="Subline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2775458"/>
            <a:ext cx="7970837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This is the sub-line</a:t>
            </a:r>
          </a:p>
          <a:p>
            <a:pPr lvl="0"/>
            <a:r>
              <a:rPr lang="en-GB" dirty="0"/>
              <a:t>Programme for Strengthening of Public Institutions | Date</a:t>
            </a:r>
          </a:p>
        </p:txBody>
      </p:sp>
      <p:sp>
        <p:nvSpPr>
          <p:cNvPr id="13" name="Bar"/>
          <p:cNvSpPr/>
          <p:nvPr userDrawn="1"/>
        </p:nvSpPr>
        <p:spPr bwMode="gray">
          <a:xfrm>
            <a:off x="5369092" y="3665220"/>
            <a:ext cx="3647908" cy="22284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dirty="0" err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77" y="3911493"/>
            <a:ext cx="6440272" cy="122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636566" y="4396168"/>
            <a:ext cx="1467355" cy="540544"/>
          </a:xfrm>
          <a:prstGeom prst="rect">
            <a:avLst/>
          </a:prstGeom>
        </p:spPr>
      </p:pic>
      <p:sp>
        <p:nvSpPr>
          <p:cNvPr id="10" name="Textplatzhalter 26"/>
          <p:cNvSpPr>
            <a:spLocks noGrp="1"/>
          </p:cNvSpPr>
          <p:nvPr>
            <p:ph type="body" sz="quarter" idx="4294967295" hasCustomPrompt="1"/>
          </p:nvPr>
        </p:nvSpPr>
        <p:spPr>
          <a:xfrm>
            <a:off x="6636566" y="4236830"/>
            <a:ext cx="1364434" cy="158046"/>
          </a:xfrm>
          <a:prstGeom prst="rect">
            <a:avLst/>
          </a:prstGeom>
        </p:spPr>
        <p:txBody>
          <a:bodyPr/>
          <a:lstStyle>
            <a:lvl1pPr>
              <a:defRPr sz="1000" b="1"/>
            </a:lvl1pPr>
          </a:lstStyle>
          <a:p>
            <a:r>
              <a:rPr lang="en-GB" sz="600" dirty="0"/>
              <a:t>In cooperation with: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tart slid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bline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2775458"/>
            <a:ext cx="7970837" cy="219291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</p:txBody>
      </p:sp>
      <p:sp>
        <p:nvSpPr>
          <p:cNvPr id="5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699848" y="1906648"/>
            <a:ext cx="7971711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Section start slide</a:t>
            </a:r>
            <a:br>
              <a:rPr lang="en-GB" dirty="0"/>
            </a:br>
            <a:r>
              <a:rPr lang="en-GB" dirty="0"/>
              <a:t>This may also have two lines</a:t>
            </a:r>
          </a:p>
        </p:txBody>
      </p:sp>
      <p:grpSp>
        <p:nvGrpSpPr>
          <p:cNvPr id="8" name="Key Visual"/>
          <p:cNvGrpSpPr/>
          <p:nvPr userDrawn="1"/>
        </p:nvGrpSpPr>
        <p:grpSpPr bwMode="gray">
          <a:xfrm>
            <a:off x="123135" y="123825"/>
            <a:ext cx="3783013" cy="1005693"/>
            <a:chOff x="4846637" y="119557"/>
            <a:chExt cx="3783013" cy="1005693"/>
          </a:xfrm>
        </p:grpSpPr>
        <p:sp>
          <p:nvSpPr>
            <p:cNvPr id="9" name="Freihandform: Form 8"/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ihandform: Form 10"/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" name="Freihandform: Form 11"/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ihandform: Form 13"/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ihandform: Form 15"/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b/w 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/>
          <p:cNvPicPr/>
          <p:nvPr userDrawn="1"/>
        </p:nvPicPr>
        <p:blipFill rotWithShape="1">
          <a:blip r:embed="rId2"/>
          <a:srcRect t="234" b="7466"/>
          <a:stretch>
            <a:fillRect/>
          </a:stretch>
        </p:blipFill>
        <p:spPr bwMode="gray">
          <a:xfrm>
            <a:off x="123135" y="123825"/>
            <a:ext cx="8893865" cy="4476494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 bwMode="gray">
          <a:xfrm>
            <a:off x="123135" y="123825"/>
            <a:ext cx="8893865" cy="447649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835699" y="2052949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Intermediate slide</a:t>
            </a:r>
            <a:endParaRPr lang="en-GB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835699" y="2052949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Intermediate slide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whit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835699" y="2052949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Intermediate slide</a:t>
            </a:r>
            <a:endParaRPr lang="en-GB" dirty="0"/>
          </a:p>
        </p:txBody>
      </p:sp>
      <p:grpSp>
        <p:nvGrpSpPr>
          <p:cNvPr id="12" name="Key Visual"/>
          <p:cNvGrpSpPr/>
          <p:nvPr userDrawn="1"/>
        </p:nvGrpSpPr>
        <p:grpSpPr bwMode="gray">
          <a:xfrm flipV="1">
            <a:off x="123134" y="3393907"/>
            <a:ext cx="4538033" cy="1206411"/>
            <a:chOff x="4846637" y="119557"/>
            <a:chExt cx="3783013" cy="1005693"/>
          </a:xfrm>
        </p:grpSpPr>
        <p:sp>
          <p:nvSpPr>
            <p:cNvPr id="13" name="Freihandform: Form 12"/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ihandform: Form 13"/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ihandform: Form 14"/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ihandform: Form 15"/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ihandform: Form 16"/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36" name="Key Visual"/>
          <p:cNvGrpSpPr/>
          <p:nvPr userDrawn="1"/>
        </p:nvGrpSpPr>
        <p:grpSpPr bwMode="gray">
          <a:xfrm flipH="1">
            <a:off x="6701037" y="123825"/>
            <a:ext cx="2315963" cy="615686"/>
            <a:chOff x="4846637" y="119557"/>
            <a:chExt cx="3783013" cy="1005693"/>
          </a:xfrm>
        </p:grpSpPr>
        <p:sp>
          <p:nvSpPr>
            <p:cNvPr id="37" name="Freihandform: Form 36"/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ihandform: Form 37"/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" name="Freihandform: Form 38"/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" name="Freihandform: Form 39"/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" name="Freihandform: Form 40"/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5" y="123825"/>
            <a:ext cx="8893865" cy="4476494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.</a:t>
            </a:r>
          </a:p>
        </p:txBody>
      </p:sp>
      <p:cxnSp>
        <p:nvCxnSpPr>
          <p:cNvPr id="6" name="Gerade Verbindung mit Pfeil 5"/>
          <p:cNvCxnSpPr/>
          <p:nvPr userDrawn="1"/>
        </p:nvCxnSpPr>
        <p:spPr bwMode="gray">
          <a:xfrm>
            <a:off x="4572000" y="933450"/>
            <a:ext cx="0" cy="6858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123135" y="1570255"/>
            <a:ext cx="8893865" cy="3030064"/>
          </a:xfrm>
          <a:prstGeom prst="rect">
            <a:avLst/>
          </a:prstGeom>
          <a:blipFill dpi="0" rotWithShape="1">
            <a:blip r:embed="rId2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900000" bIns="684000" anchor="b">
            <a:noAutofit/>
          </a:bodyPr>
          <a:lstStyle>
            <a:lvl1pPr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Intermediate slide, photo</a:t>
            </a:r>
            <a:br>
              <a:rPr lang="en-GB" dirty="0"/>
            </a:br>
            <a:r>
              <a:rPr lang="en-GB" dirty="0"/>
              <a:t>(interchangeable)</a:t>
            </a:r>
          </a:p>
        </p:txBody>
      </p:sp>
      <p:pic>
        <p:nvPicPr>
          <p:cNvPr id="26" name="Beispiel" descr="Ein Bild, das Wand, Gebäude enthält.&#10;&#10;Automatisch generierte Beschreibu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7497022" y="1475105"/>
            <a:ext cx="1246909" cy="860367"/>
          </a:xfrm>
          <a:prstGeom prst="rect">
            <a:avLst/>
          </a:prstGeom>
        </p:spPr>
      </p:pic>
      <p:sp>
        <p:nvSpPr>
          <p:cNvPr id="28" name="1."/>
          <p:cNvSpPr/>
          <p:nvPr userDrawn="1"/>
        </p:nvSpPr>
        <p:spPr bwMode="gray">
          <a:xfrm>
            <a:off x="4092742" y="128165"/>
            <a:ext cx="1476375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29" name="2."/>
          <p:cNvSpPr/>
          <p:nvPr userDrawn="1"/>
        </p:nvSpPr>
        <p:spPr bwMode="gray">
          <a:xfrm>
            <a:off x="5501862" y="128165"/>
            <a:ext cx="1476375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30" name="3."/>
          <p:cNvSpPr/>
          <p:nvPr userDrawn="1"/>
        </p:nvSpPr>
        <p:spPr bwMode="gray">
          <a:xfrm>
            <a:off x="7261861" y="128165"/>
            <a:ext cx="1863194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31" name="how"/>
          <p:cNvSpPr txBox="1"/>
          <p:nvPr userDrawn="1"/>
        </p:nvSpPr>
        <p:spPr bwMode="gray">
          <a:xfrm>
            <a:off x="-2857397" y="177800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image above transparent section.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Delete image by pressing the DEL key.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small icon in centre of page.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photo.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‘Home / Reset ’.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If required, edit the section under ‘Format/Crop ’.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9" name="Grafik 18" descr="Ein Bild, das Screenshot enthält.&#10;&#10;Automatisch generierte Beschreibung"/>
          <p:cNvPicPr>
            <a:picLocks noChangeAspect="1"/>
          </p:cNvPicPr>
          <p:nvPr userDrawn="1"/>
        </p:nvPicPr>
        <p:blipFill rotWithShape="1">
          <a:blip r:embed="rId4"/>
          <a:srcRect l="50418" r="36621"/>
          <a:stretch>
            <a:fillRect/>
          </a:stretch>
        </p:blipFill>
        <p:spPr>
          <a:xfrm>
            <a:off x="7497546" y="772118"/>
            <a:ext cx="387893" cy="590931"/>
          </a:xfrm>
          <a:prstGeom prst="rect">
            <a:avLst/>
          </a:prstGeom>
        </p:spPr>
      </p:pic>
      <p:grpSp>
        <p:nvGrpSpPr>
          <p:cNvPr id="23" name="Gruppieren 22"/>
          <p:cNvGrpSpPr/>
          <p:nvPr userDrawn="1"/>
        </p:nvGrpSpPr>
        <p:grpSpPr>
          <a:xfrm>
            <a:off x="5604594" y="776007"/>
            <a:ext cx="1588101" cy="650246"/>
            <a:chOff x="5604594" y="1459908"/>
            <a:chExt cx="1588101" cy="650246"/>
          </a:xfrm>
        </p:grpSpPr>
        <p:pic>
          <p:nvPicPr>
            <p:cNvPr id="32" name="Grafik 31" descr="Ein Bild, das Screenshot enthält.&#10;&#10;Automatisch generierte Beschreibung"/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33" name="Rechteck 32"/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4" name="Rechteck"/>
          <p:cNvSpPr/>
          <p:nvPr userDrawn="1"/>
        </p:nvSpPr>
        <p:spPr bwMode="gray">
          <a:xfrm>
            <a:off x="7530036" y="959758"/>
            <a:ext cx="334720" cy="338137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9"/>
            <a:ext cx="7172684" cy="349546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 with sub-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64027"/>
            <a:ext cx="8567183" cy="27056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9263" y="581026"/>
            <a:ext cx="8567737" cy="376238"/>
          </a:xfrm>
        </p:spPr>
        <p:txBody>
          <a:bodyPr vert="horz" lIns="0" tIns="0" rIns="72000" bIns="0" rtlCol="0" anchor="t">
            <a:noAutofit/>
          </a:bodyPr>
          <a:lstStyle>
            <a:lvl1pPr>
              <a:defRPr lang="de-DE" sz="1400" b="0" cap="none" baseline="0" smtClean="0"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GB"/>
              <a:t>Click to add sub-line</a:t>
            </a:r>
            <a:endParaRPr lang="en-GB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7" y="1020969"/>
            <a:ext cx="7172683" cy="349546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9"/>
            <a:ext cx="7172684" cy="283983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grpSp>
        <p:nvGrpSpPr>
          <p:cNvPr id="20" name="Key Visual"/>
          <p:cNvGrpSpPr/>
          <p:nvPr userDrawn="1"/>
        </p:nvGrpSpPr>
        <p:grpSpPr bwMode="gray">
          <a:xfrm flipV="1">
            <a:off x="123135" y="3983338"/>
            <a:ext cx="2320828" cy="616979"/>
            <a:chOff x="4846637" y="119557"/>
            <a:chExt cx="3783013" cy="1005693"/>
          </a:xfrm>
        </p:grpSpPr>
        <p:sp>
          <p:nvSpPr>
            <p:cNvPr id="21" name="Freihandform: Form 20"/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ihandform: Form 21"/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3" name="Freihandform: Form 22"/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4" name="Freihandform: Form 23"/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5" name="Freihandform: Form 24"/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6" name="Datumsplatzhalt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with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9"/>
            <a:ext cx="4122182" cy="349546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083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888468" y="1020969"/>
            <a:ext cx="4122182" cy="349546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with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8"/>
            <a:ext cx="4122182" cy="349546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/w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/>
          <p:nvPr userDrawn="1"/>
        </p:nvPicPr>
        <p:blipFill rotWithShape="1">
          <a:blip r:embed="rId2"/>
          <a:srcRect t="233" b="26747"/>
          <a:stretch>
            <a:fillRect/>
          </a:stretch>
        </p:blipFill>
        <p:spPr bwMode="gray">
          <a:xfrm>
            <a:off x="123135" y="123825"/>
            <a:ext cx="8893865" cy="3541396"/>
          </a:xfrm>
          <a:prstGeom prst="rect">
            <a:avLst/>
          </a:prstGeom>
        </p:spPr>
      </p:pic>
      <p:pic>
        <p:nvPicPr>
          <p:cNvPr id="15" name="Grafik 14" descr="Ein Bild, das Säge enthält.&#10;&#10;Automatisch generierte Beschreibu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635156"/>
            <a:ext cx="8895600" cy="3030064"/>
          </a:xfrm>
          <a:prstGeom prst="rect">
            <a:avLst/>
          </a:prstGeom>
        </p:spPr>
      </p:pic>
      <p:sp>
        <p:nvSpPr>
          <p:cNvPr id="13" name="Bar"/>
          <p:cNvSpPr/>
          <p:nvPr userDrawn="1"/>
        </p:nvSpPr>
        <p:spPr bwMode="gray">
          <a:xfrm>
            <a:off x="5369092" y="3665220"/>
            <a:ext cx="3647908" cy="22284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dirty="0" err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9" name="Subline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2775458"/>
            <a:ext cx="7970837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  <a:p>
            <a:r>
              <a:rPr lang="en-GB" dirty="0"/>
              <a:t>Project name | Date</a:t>
            </a:r>
          </a:p>
        </p:txBody>
      </p:sp>
      <p:sp>
        <p:nvSpPr>
          <p:cNvPr id="5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699848" y="1906648"/>
            <a:ext cx="7971711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Title slide/headline</a:t>
            </a:r>
            <a:br>
              <a:rPr lang="en-GB" dirty="0"/>
            </a:br>
            <a:r>
              <a:rPr lang="en-GB" dirty="0"/>
              <a:t>with b/w GIZ key visual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77" y="3911493"/>
            <a:ext cx="6440272" cy="12253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77" y="3911493"/>
            <a:ext cx="6440272" cy="122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636566" y="4396168"/>
            <a:ext cx="1467355" cy="540544"/>
          </a:xfrm>
          <a:prstGeom prst="rect">
            <a:avLst/>
          </a:prstGeom>
        </p:spPr>
      </p:pic>
      <p:sp>
        <p:nvSpPr>
          <p:cNvPr id="10" name="Textplatzhalter 26"/>
          <p:cNvSpPr>
            <a:spLocks noGrp="1"/>
          </p:cNvSpPr>
          <p:nvPr>
            <p:ph type="body" sz="quarter" idx="4294967295" hasCustomPrompt="1"/>
          </p:nvPr>
        </p:nvSpPr>
        <p:spPr>
          <a:xfrm>
            <a:off x="6636566" y="4236830"/>
            <a:ext cx="1364434" cy="158046"/>
          </a:xfrm>
          <a:prstGeom prst="rect">
            <a:avLst/>
          </a:prstGeom>
        </p:spPr>
        <p:txBody>
          <a:bodyPr/>
          <a:lstStyle>
            <a:lvl1pPr>
              <a:defRPr sz="1000" b="1"/>
            </a:lvl1pPr>
          </a:lstStyle>
          <a:p>
            <a:r>
              <a:rPr lang="en-GB" sz="600" dirty="0"/>
              <a:t>In cooperation with:</a:t>
            </a:r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4" y="125629"/>
            <a:ext cx="3490261" cy="4474945"/>
          </a:xfrm>
          <a:solidFill>
            <a:schemeClr val="bg2"/>
          </a:solidFill>
        </p:spPr>
        <p:txBody>
          <a:bodyPr tIns="1440000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8"/>
            <a:ext cx="4839634" cy="357960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7" y="240212"/>
            <a:ext cx="4839634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1 photo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4" y="125629"/>
            <a:ext cx="3490261" cy="4474945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8"/>
            <a:ext cx="4839634" cy="284999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grpSp>
        <p:nvGrpSpPr>
          <p:cNvPr id="9" name="Key Visual"/>
          <p:cNvGrpSpPr/>
          <p:nvPr userDrawn="1"/>
        </p:nvGrpSpPr>
        <p:grpSpPr bwMode="gray">
          <a:xfrm flipV="1">
            <a:off x="123135" y="3983338"/>
            <a:ext cx="2320828" cy="616979"/>
            <a:chOff x="4846637" y="119557"/>
            <a:chExt cx="3783013" cy="1005693"/>
          </a:xfrm>
        </p:grpSpPr>
        <p:sp>
          <p:nvSpPr>
            <p:cNvPr id="10" name="Freihandform: Form 9"/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ihandform: Form 10"/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ihandform: Form 12"/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ihandform: Form 13"/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ihandform: Form 14"/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7" y="240212"/>
            <a:ext cx="4839634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2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4" y="125629"/>
            <a:ext cx="3490261" cy="2145545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8"/>
            <a:ext cx="4839634" cy="357960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18" name="Bildplatzhalter 5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5528944" y="2455029"/>
            <a:ext cx="3490261" cy="2145545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9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4839635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2 photos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4" y="125629"/>
            <a:ext cx="3490261" cy="2145545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8"/>
            <a:ext cx="4839634" cy="284999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grpSp>
        <p:nvGrpSpPr>
          <p:cNvPr id="9" name="Key Visual"/>
          <p:cNvGrpSpPr/>
          <p:nvPr userDrawn="1"/>
        </p:nvGrpSpPr>
        <p:grpSpPr bwMode="gray">
          <a:xfrm flipV="1">
            <a:off x="123135" y="3983338"/>
            <a:ext cx="2320828" cy="616979"/>
            <a:chOff x="4846637" y="119557"/>
            <a:chExt cx="3783013" cy="1005693"/>
          </a:xfrm>
        </p:grpSpPr>
        <p:sp>
          <p:nvSpPr>
            <p:cNvPr id="10" name="Freihandform: Form 9"/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ihandform: Form 10"/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ihandform: Form 12"/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ihandform: Form 13"/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ihandform: Form 14"/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8" name="Bildplatzhalter 5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5528944" y="2455029"/>
            <a:ext cx="3490261" cy="2145545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7" y="240212"/>
            <a:ext cx="4839634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2 photos, with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728155" y="2444751"/>
            <a:ext cx="4288845" cy="2155568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23134" y="2444751"/>
            <a:ext cx="4288845" cy="2155568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9"/>
            <a:ext cx="3962161" cy="124979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083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headline</a:t>
            </a:r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055732" y="1020969"/>
            <a:ext cx="3954917" cy="124979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3 photos, with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140868" y="2994718"/>
            <a:ext cx="2858400" cy="16056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23135" y="2994718"/>
            <a:ext cx="2858400" cy="16056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9"/>
            <a:ext cx="2531717" cy="176912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083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467551" y="1020969"/>
            <a:ext cx="2531717" cy="176912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16" name="Bildplatzhalter 6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158600" y="2994718"/>
            <a:ext cx="2858400" cy="16056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0" name="Textplatzhalter 7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485284" y="1020969"/>
            <a:ext cx="2531717" cy="176912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60375" y="3112887"/>
            <a:ext cx="2645076" cy="1487687"/>
          </a:xfrm>
          <a:solidFill>
            <a:schemeClr val="bg2"/>
          </a:solidFill>
        </p:spPr>
        <p:txBody>
          <a:bodyPr vert="horz" lIns="36000" tIns="1152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8" name="Rechteck 17"/>
          <p:cNvSpPr/>
          <p:nvPr userDrawn="1"/>
        </p:nvSpPr>
        <p:spPr bwMode="gray">
          <a:xfrm>
            <a:off x="460374" y="970671"/>
            <a:ext cx="2644776" cy="139005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err="1"/>
          </a:p>
        </p:txBody>
      </p:sp>
      <p:sp>
        <p:nvSpPr>
          <p:cNvPr id="12" name="Rechteck 11"/>
          <p:cNvSpPr/>
          <p:nvPr userDrawn="1"/>
        </p:nvSpPr>
        <p:spPr bwMode="gray">
          <a:xfrm>
            <a:off x="460374" y="2421711"/>
            <a:ext cx="2644776" cy="63437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err="1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0374" y="2417530"/>
            <a:ext cx="2644776" cy="212006"/>
          </a:xfrm>
          <a:noFill/>
        </p:spPr>
        <p:txBody>
          <a:bodyPr vert="horz" lIns="72000" tIns="36000" rIns="72000" bIns="36000" rtlCol="0" anchor="ctr">
            <a:noAutofit/>
          </a:bodyPr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de-DE" sz="1000" b="1" baseline="0" dirty="0">
                <a:solidFill>
                  <a:schemeClr val="bg1"/>
                </a:solidFill>
              </a:defRPr>
            </a:lvl1pPr>
            <a:lvl2pPr>
              <a:defRPr lang="de-DE" dirty="0"/>
            </a:lvl2pPr>
            <a:lvl3pPr>
              <a:defRPr lang="en-GB" dirty="0"/>
            </a:lvl3pPr>
          </a:lstStyle>
          <a:p>
            <a:r>
              <a:rPr lang="en-GB" dirty="0"/>
              <a:t>Name of partner</a:t>
            </a:r>
          </a:p>
        </p:txBody>
      </p:sp>
      <p:sp>
        <p:nvSpPr>
          <p:cNvPr id="19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4839635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Project text slide</a:t>
            </a:r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60374" y="2649415"/>
            <a:ext cx="2644776" cy="394453"/>
          </a:xfrm>
          <a:noFill/>
        </p:spPr>
        <p:txBody>
          <a:bodyPr lIns="72000" anchor="t"/>
          <a:lstStyle>
            <a:lvl1pPr>
              <a:lnSpc>
                <a:spcPct val="100000"/>
              </a:lnSpc>
              <a:spcBef>
                <a:spcPts val="0"/>
              </a:spcBef>
              <a:defRPr sz="800" b="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MM/YYYY – MM/YYYY</a:t>
            </a:r>
            <a:br>
              <a:rPr lang="en-GB" dirty="0"/>
            </a:br>
            <a:r>
              <a:rPr lang="en-GB" dirty="0"/>
              <a:t>Volume: EUR 00 million</a:t>
            </a:r>
            <a:br>
              <a:rPr lang="en-GB" dirty="0"/>
            </a:br>
            <a:r>
              <a:rPr lang="en-GB" dirty="0"/>
              <a:t>Public contribution: EUR 000,000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460374" y="971310"/>
            <a:ext cx="2644776" cy="271797"/>
          </a:xfrm>
          <a:noFill/>
        </p:spPr>
        <p:txBody>
          <a:bodyPr lIns="72000" tIns="36000" bIns="36000" anchor="ctr"/>
          <a:lstStyle>
            <a:lvl1pPr>
              <a:defRPr sz="1100" b="1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Name of country</a:t>
            </a:r>
          </a:p>
        </p:txBody>
      </p:sp>
      <p:sp>
        <p:nvSpPr>
          <p:cNvPr id="16" name="Textplatzhalter 8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0374" y="1243108"/>
            <a:ext cx="2644776" cy="1117616"/>
          </a:xfrm>
          <a:noFill/>
        </p:spPr>
        <p:txBody>
          <a:bodyPr lIns="72000" tIns="0" bIns="36000" anchor="t"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de-DE" sz="10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/>
              <a:t>Text containing the name of the country.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3310597" y="1020763"/>
            <a:ext cx="5717516" cy="35798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/>
          <p:cNvPicPr/>
          <p:nvPr userDrawn="1"/>
        </p:nvPicPr>
        <p:blipFill rotWithShape="1">
          <a:blip r:embed="rId2"/>
          <a:srcRect t="234" b="7466"/>
          <a:stretch>
            <a:fillRect/>
          </a:stretch>
        </p:blipFill>
        <p:spPr bwMode="gray">
          <a:xfrm>
            <a:off x="123135" y="123825"/>
            <a:ext cx="8893865" cy="4476494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 bwMode="gray">
          <a:xfrm>
            <a:off x="123135" y="123825"/>
            <a:ext cx="8893865" cy="447649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GB"/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7" y="240212"/>
            <a:ext cx="8342492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Contact</a:t>
            </a:r>
          </a:p>
        </p:txBody>
      </p:sp>
      <p:sp>
        <p:nvSpPr>
          <p:cNvPr id="19" name="Textplatzhalter 1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140284" y="2070719"/>
            <a:ext cx="3369561" cy="102503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en-GB" dirty="0"/>
              <a:t>givenname.familyname@giz.de 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20" name="Textplatzhalter 29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140284" y="1392861"/>
            <a:ext cx="3369561" cy="176276"/>
          </a:xfrm>
        </p:spPr>
        <p:txBody>
          <a:bodyPr/>
          <a:lstStyle>
            <a:lvl1pPr>
              <a:defRPr sz="1200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21" name="Textplatzhalter 30"/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140284" y="1635978"/>
            <a:ext cx="3369561" cy="176276"/>
          </a:xfrm>
        </p:spPr>
        <p:txBody>
          <a:bodyPr/>
          <a:lstStyle>
            <a:lvl1pPr>
              <a:defRPr sz="1200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35" name="Bildplatzhalter 6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6" y="1392861"/>
            <a:ext cx="1468079" cy="1702892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37" name="TextBox 7"/>
          <p:cNvSpPr txBox="1"/>
          <p:nvPr userDrawn="1"/>
        </p:nvSpPr>
        <p:spPr bwMode="gray">
          <a:xfrm>
            <a:off x="784636" y="40526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38" name="Grafik 37" descr="Ein Bild, das Axt, Werkzeug enthält.&#10;&#10;Mit sehr hoher Zuverlässigkeit generierte Beschreibu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4081945"/>
            <a:ext cx="290728" cy="236458"/>
          </a:xfrm>
          <a:prstGeom prst="rect">
            <a:avLst/>
          </a:prstGeom>
        </p:spPr>
      </p:pic>
      <p:pic>
        <p:nvPicPr>
          <p:cNvPr id="39" name="Grafik 3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4056187"/>
            <a:ext cx="234516" cy="234514"/>
          </a:xfrm>
          <a:prstGeom prst="rect">
            <a:avLst/>
          </a:prstGeom>
        </p:spPr>
      </p:pic>
      <p:grpSp>
        <p:nvGrpSpPr>
          <p:cNvPr id="40" name="Gruppieren 39"/>
          <p:cNvGrpSpPr/>
          <p:nvPr userDrawn="1"/>
        </p:nvGrpSpPr>
        <p:grpSpPr bwMode="gray">
          <a:xfrm>
            <a:off x="444492" y="4029252"/>
            <a:ext cx="262622" cy="297258"/>
            <a:chOff x="4933951" y="-41275"/>
            <a:chExt cx="2130425" cy="2411413"/>
          </a:xfrm>
        </p:grpSpPr>
        <p:sp>
          <p:nvSpPr>
            <p:cNvPr id="41" name="Freeform 6"/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42" name="Freeform 7"/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43" name="Freeform 8"/>
            <p:cNvSpPr/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44" name="Freeform 9"/>
            <p:cNvSpPr/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45" name="Freeform 10"/>
            <p:cNvSpPr/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</p:grpSp>
      <p:sp>
        <p:nvSpPr>
          <p:cNvPr id="46" name="TextBox 7"/>
          <p:cNvSpPr txBox="1"/>
          <p:nvPr userDrawn="1"/>
        </p:nvSpPr>
        <p:spPr bwMode="gray">
          <a:xfrm>
            <a:off x="2622199" y="40526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  <p:sp>
        <p:nvSpPr>
          <p:cNvPr id="47" name="TextBox 7"/>
          <p:cNvSpPr txBox="1"/>
          <p:nvPr userDrawn="1"/>
        </p:nvSpPr>
        <p:spPr bwMode="gray">
          <a:xfrm>
            <a:off x="5253681" y="40526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https://www.facebook.com/gizprofile/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/>
          <p:cNvPicPr/>
          <p:nvPr userDrawn="1"/>
        </p:nvPicPr>
        <p:blipFill rotWithShape="1">
          <a:blip r:embed="rId2"/>
          <a:srcRect t="234" b="7466"/>
          <a:stretch>
            <a:fillRect/>
          </a:stretch>
        </p:blipFill>
        <p:spPr bwMode="gray">
          <a:xfrm>
            <a:off x="123135" y="123825"/>
            <a:ext cx="8893865" cy="4476494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 bwMode="gray">
          <a:xfrm>
            <a:off x="123135" y="123825"/>
            <a:ext cx="8893865" cy="447649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GB"/>
          </a:p>
        </p:txBody>
      </p:sp>
      <p:sp>
        <p:nvSpPr>
          <p:cNvPr id="42" name="TextBox 7"/>
          <p:cNvSpPr txBox="1"/>
          <p:nvPr userDrawn="1"/>
        </p:nvSpPr>
        <p:spPr bwMode="gray">
          <a:xfrm>
            <a:off x="784636" y="40526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4081945"/>
            <a:ext cx="290728" cy="236458"/>
          </a:xfrm>
          <a:prstGeom prst="rect">
            <a:avLst/>
          </a:prstGeom>
        </p:spPr>
      </p:pic>
      <p:pic>
        <p:nvPicPr>
          <p:cNvPr id="44" name="Grafik 4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4056187"/>
            <a:ext cx="234516" cy="234514"/>
          </a:xfrm>
          <a:prstGeom prst="rect">
            <a:avLst/>
          </a:prstGeom>
        </p:spPr>
      </p:pic>
      <p:grpSp>
        <p:nvGrpSpPr>
          <p:cNvPr id="45" name="Gruppieren 44"/>
          <p:cNvGrpSpPr/>
          <p:nvPr userDrawn="1"/>
        </p:nvGrpSpPr>
        <p:grpSpPr bwMode="gray">
          <a:xfrm>
            <a:off x="444492" y="4029252"/>
            <a:ext cx="262622" cy="297258"/>
            <a:chOff x="4933951" y="-41275"/>
            <a:chExt cx="2130425" cy="2411413"/>
          </a:xfrm>
        </p:grpSpPr>
        <p:sp>
          <p:nvSpPr>
            <p:cNvPr id="46" name="Freeform 6"/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47" name="Freeform 7"/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48" name="Freeform 8"/>
            <p:cNvSpPr/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49" name="Freeform 9"/>
            <p:cNvSpPr/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50" name="Freeform 10"/>
            <p:cNvSpPr/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</p:grpSp>
      <p:sp>
        <p:nvSpPr>
          <p:cNvPr id="51" name="TextBox 7"/>
          <p:cNvSpPr txBox="1"/>
          <p:nvPr userDrawn="1"/>
        </p:nvSpPr>
        <p:spPr bwMode="gray">
          <a:xfrm>
            <a:off x="2622199" y="40526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  <p:sp>
        <p:nvSpPr>
          <p:cNvPr id="52" name="TextBox 7"/>
          <p:cNvSpPr txBox="1"/>
          <p:nvPr userDrawn="1"/>
        </p:nvSpPr>
        <p:spPr bwMode="gray">
          <a:xfrm>
            <a:off x="5253681" y="40526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https://www.facebook.com/gizprofile/</a:t>
            </a:r>
          </a:p>
        </p:txBody>
      </p:sp>
      <p:sp>
        <p:nvSpPr>
          <p:cNvPr id="31" name="Textplatzhalter 1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959062" y="2070719"/>
            <a:ext cx="2570185" cy="601268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en-GB" dirty="0"/>
              <a:t>givenname.familyname@giz.de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32" name="Textplatzhalter 29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1959062" y="1392861"/>
            <a:ext cx="2570185" cy="176276"/>
          </a:xfrm>
        </p:spPr>
        <p:txBody>
          <a:bodyPr/>
          <a:lstStyle>
            <a:lvl1pPr>
              <a:defRPr sz="1200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33" name="Textplatzhalter 30"/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1959062" y="1635978"/>
            <a:ext cx="2570185" cy="176276"/>
          </a:xfrm>
        </p:spPr>
        <p:txBody>
          <a:bodyPr/>
          <a:lstStyle>
            <a:lvl1pPr>
              <a:defRPr sz="1200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34" name="Bildplatzhalter 6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8" y="1392861"/>
            <a:ext cx="1342015" cy="1556665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53" name="Textplatzhalter 16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42653" y="2070719"/>
            <a:ext cx="2671574" cy="601268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en-GB" dirty="0"/>
              <a:t>givenname.familyname@giz.de 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54" name="Textplatzhalter 29"/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6242653" y="1392861"/>
            <a:ext cx="2671574" cy="176276"/>
          </a:xfrm>
        </p:spPr>
        <p:txBody>
          <a:bodyPr/>
          <a:lstStyle>
            <a:lvl1pPr>
              <a:defRPr sz="1200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55" name="Textplatzhalter 30"/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6242653" y="1635978"/>
            <a:ext cx="2671574" cy="176276"/>
          </a:xfrm>
        </p:spPr>
        <p:txBody>
          <a:bodyPr/>
          <a:lstStyle>
            <a:lvl1pPr>
              <a:defRPr sz="1200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56" name="Bildplatzhalter 6"/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4733408" y="1392861"/>
            <a:ext cx="1342015" cy="1556665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58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464411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Contact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8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/>
          <p:cNvPicPr/>
          <p:nvPr userDrawn="1"/>
        </p:nvPicPr>
        <p:blipFill rotWithShape="1">
          <a:blip r:embed="rId2"/>
          <a:srcRect t="234" b="7466"/>
          <a:stretch>
            <a:fillRect/>
          </a:stretch>
        </p:blipFill>
        <p:spPr bwMode="gray">
          <a:xfrm>
            <a:off x="123135" y="123825"/>
            <a:ext cx="8893865" cy="4476494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 bwMode="gray">
          <a:xfrm>
            <a:off x="133351" y="123825"/>
            <a:ext cx="8893865" cy="447649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GB"/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083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Contact</a:t>
            </a:r>
          </a:p>
        </p:txBody>
      </p:sp>
      <p:sp>
        <p:nvSpPr>
          <p:cNvPr id="19" name="Textplatzhalter 1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9816" y="2974463"/>
            <a:ext cx="2608495" cy="54011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en-GB" dirty="0"/>
              <a:t>givenname.familyname@giz.de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20" name="Textplatzhalter 29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449816" y="2508898"/>
            <a:ext cx="2608495" cy="176276"/>
          </a:xfrm>
        </p:spPr>
        <p:txBody>
          <a:bodyPr/>
          <a:lstStyle>
            <a:lvl1pPr>
              <a:defRPr sz="1000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21" name="Textplatzhalter 30"/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449816" y="2686369"/>
            <a:ext cx="2608495" cy="176276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35" name="Bildplatzhalter 6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8" y="1177157"/>
            <a:ext cx="1016580" cy="1179178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23" name="Textplatzhalter 16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3348457" y="2974463"/>
            <a:ext cx="2608495" cy="54011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en-GB" dirty="0"/>
              <a:t>givenname.familyname@giz.de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24" name="Textplatzhalter 29"/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3348457" y="2508898"/>
            <a:ext cx="2608495" cy="176276"/>
          </a:xfrm>
        </p:spPr>
        <p:txBody>
          <a:bodyPr/>
          <a:lstStyle>
            <a:lvl1pPr>
              <a:defRPr sz="1000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25" name="Textplatzhalter 30"/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3348457" y="2686369"/>
            <a:ext cx="2608495" cy="176276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36" name="Bildplatzhalter 6"/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3348459" y="1177157"/>
            <a:ext cx="1016580" cy="1179178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en-GB" sz="600" dirty="0">
                <a:solidFill>
                  <a:schemeClr val="tx2"/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GB" dirty="0"/>
              <a:t>Photo</a:t>
            </a:r>
          </a:p>
        </p:txBody>
      </p:sp>
      <p:sp>
        <p:nvSpPr>
          <p:cNvPr id="37" name="Textplatzhalter 16"/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6247098" y="2974463"/>
            <a:ext cx="2608495" cy="54011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en-GB" dirty="0"/>
              <a:t>givenname.familyname@giz.de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38" name="Textplatzhalter 29"/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6247098" y="2508898"/>
            <a:ext cx="2608495" cy="176276"/>
          </a:xfrm>
        </p:spPr>
        <p:txBody>
          <a:bodyPr/>
          <a:lstStyle>
            <a:lvl1pPr>
              <a:defRPr sz="1000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39" name="Textplatzhalter 30"/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6247098" y="2686369"/>
            <a:ext cx="2608495" cy="176276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40" name="Bildplatzhalter 6"/>
          <p:cNvSpPr>
            <a:spLocks noGrp="1"/>
          </p:cNvSpPr>
          <p:nvPr>
            <p:ph type="pic" sz="quarter" idx="31" hasCustomPrompt="1"/>
          </p:nvPr>
        </p:nvSpPr>
        <p:spPr bwMode="gray">
          <a:xfrm>
            <a:off x="6247100" y="1177157"/>
            <a:ext cx="1016580" cy="1179178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42" name="TextBox 7"/>
          <p:cNvSpPr txBox="1"/>
          <p:nvPr userDrawn="1"/>
        </p:nvSpPr>
        <p:spPr bwMode="gray">
          <a:xfrm>
            <a:off x="784636" y="40526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4081945"/>
            <a:ext cx="290728" cy="236458"/>
          </a:xfrm>
          <a:prstGeom prst="rect">
            <a:avLst/>
          </a:prstGeom>
        </p:spPr>
      </p:pic>
      <p:pic>
        <p:nvPicPr>
          <p:cNvPr id="44" name="Grafik 4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4056187"/>
            <a:ext cx="234516" cy="234514"/>
          </a:xfrm>
          <a:prstGeom prst="rect">
            <a:avLst/>
          </a:prstGeom>
        </p:spPr>
      </p:pic>
      <p:grpSp>
        <p:nvGrpSpPr>
          <p:cNvPr id="45" name="Gruppieren 44"/>
          <p:cNvGrpSpPr/>
          <p:nvPr userDrawn="1"/>
        </p:nvGrpSpPr>
        <p:grpSpPr bwMode="gray">
          <a:xfrm>
            <a:off x="444492" y="4029252"/>
            <a:ext cx="262622" cy="297258"/>
            <a:chOff x="4933951" y="-41275"/>
            <a:chExt cx="2130425" cy="2411413"/>
          </a:xfrm>
        </p:grpSpPr>
        <p:sp>
          <p:nvSpPr>
            <p:cNvPr id="46" name="Freeform 6"/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47" name="Freeform 7"/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48" name="Freeform 8"/>
            <p:cNvSpPr/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49" name="Freeform 9"/>
            <p:cNvSpPr/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50" name="Freeform 10"/>
            <p:cNvSpPr/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</p:grpSp>
      <p:sp>
        <p:nvSpPr>
          <p:cNvPr id="51" name="TextBox 7"/>
          <p:cNvSpPr txBox="1"/>
          <p:nvPr userDrawn="1"/>
        </p:nvSpPr>
        <p:spPr bwMode="gray">
          <a:xfrm>
            <a:off x="2622199" y="40526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  <p:sp>
        <p:nvSpPr>
          <p:cNvPr id="52" name="TextBox 7"/>
          <p:cNvSpPr txBox="1"/>
          <p:nvPr userDrawn="1"/>
        </p:nvSpPr>
        <p:spPr bwMode="gray">
          <a:xfrm>
            <a:off x="5253681" y="40526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https://www.facebook.com/gizprofile/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Screenshot enthält.&#10;&#10;Automatisch generierte Beschreibung"/>
          <p:cNvPicPr>
            <a:picLocks noChangeAspect="1"/>
          </p:cNvPicPr>
          <p:nvPr userDrawn="1"/>
        </p:nvPicPr>
        <p:blipFill rotWithShape="1">
          <a:blip r:embed="rId2"/>
          <a:srcRect l="50418" r="36621"/>
          <a:stretch>
            <a:fillRect/>
          </a:stretch>
        </p:blipFill>
        <p:spPr>
          <a:xfrm>
            <a:off x="7497546" y="772118"/>
            <a:ext cx="387893" cy="590931"/>
          </a:xfrm>
          <a:prstGeom prst="rect">
            <a:avLst/>
          </a:prstGeom>
        </p:spPr>
      </p:pic>
      <p:cxnSp>
        <p:nvCxnSpPr>
          <p:cNvPr id="6" name="Gerade Verbindung mit Pfeil 5"/>
          <p:cNvCxnSpPr/>
          <p:nvPr userDrawn="1"/>
        </p:nvCxnSpPr>
        <p:spPr bwMode="gray">
          <a:xfrm>
            <a:off x="4572000" y="933450"/>
            <a:ext cx="0" cy="6858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uppieren 4"/>
          <p:cNvGrpSpPr/>
          <p:nvPr userDrawn="1"/>
        </p:nvGrpSpPr>
        <p:grpSpPr>
          <a:xfrm>
            <a:off x="5604594" y="776007"/>
            <a:ext cx="1588101" cy="650246"/>
            <a:chOff x="5604594" y="1459908"/>
            <a:chExt cx="1588101" cy="650246"/>
          </a:xfrm>
        </p:grpSpPr>
        <p:pic>
          <p:nvPicPr>
            <p:cNvPr id="4" name="Grafik 3" descr="Ein Bild, das Screenshot enthält.&#10;&#10;Automatisch generierte Beschreibun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28" name="Rechteck 27"/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5" name="Rechteck"/>
          <p:cNvSpPr/>
          <p:nvPr userDrawn="1"/>
        </p:nvSpPr>
        <p:spPr bwMode="gray">
          <a:xfrm>
            <a:off x="7530036" y="959758"/>
            <a:ext cx="334720" cy="338137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Bildplatzhalter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5" y="123825"/>
            <a:ext cx="8893865" cy="3541395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.</a:t>
            </a:r>
          </a:p>
        </p:txBody>
      </p:sp>
      <p:sp>
        <p:nvSpPr>
          <p:cNvPr id="3" name="1."/>
          <p:cNvSpPr/>
          <p:nvPr userDrawn="1"/>
        </p:nvSpPr>
        <p:spPr bwMode="gray">
          <a:xfrm>
            <a:off x="4092742" y="128165"/>
            <a:ext cx="1476375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16" name="2."/>
          <p:cNvSpPr/>
          <p:nvPr userDrawn="1"/>
        </p:nvSpPr>
        <p:spPr bwMode="gray">
          <a:xfrm>
            <a:off x="5501862" y="128165"/>
            <a:ext cx="1476375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23" name="3."/>
          <p:cNvSpPr/>
          <p:nvPr userDrawn="1"/>
        </p:nvSpPr>
        <p:spPr bwMode="gray">
          <a:xfrm>
            <a:off x="7261861" y="128165"/>
            <a:ext cx="1863194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17" name="Bar"/>
          <p:cNvSpPr/>
          <p:nvPr userDrawn="1"/>
        </p:nvSpPr>
        <p:spPr bwMode="gray">
          <a:xfrm>
            <a:off x="5369092" y="3665220"/>
            <a:ext cx="3647908" cy="22284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dirty="0" err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9" name="how"/>
          <p:cNvSpPr txBox="1"/>
          <p:nvPr userDrawn="1"/>
        </p:nvSpPr>
        <p:spPr bwMode="gray">
          <a:xfrm>
            <a:off x="-2857397" y="177800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image above transparent section.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Delete image by pressing the DEL key.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small icon in centre of page.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photo.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‘Home / Reset ’.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If required, edit the section under ‘Format/Crop ’.</a:t>
            </a:r>
          </a:p>
        </p:txBody>
      </p:sp>
      <p:sp>
        <p:nvSpPr>
          <p:cNvPr id="10" name="Dreieck"/>
          <p:cNvSpPr/>
          <p:nvPr userDrawn="1"/>
        </p:nvSpPr>
        <p:spPr bwMode="gray">
          <a:xfrm rot="5400000">
            <a:off x="-166847" y="421640"/>
            <a:ext cx="211456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123135" y="635156"/>
            <a:ext cx="8893865" cy="3030064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Title slide/headline</a:t>
            </a:r>
            <a:br>
              <a:rPr lang="en-GB" dirty="0"/>
            </a:br>
            <a:r>
              <a:rPr lang="en-GB" dirty="0"/>
              <a:t>with background photo (interchangeable)</a:t>
            </a:r>
          </a:p>
        </p:txBody>
      </p:sp>
      <p:sp>
        <p:nvSpPr>
          <p:cNvPr id="19" name="Subline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2775458"/>
            <a:ext cx="7970837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  <a:p>
            <a:r>
              <a:rPr lang="en-GB" dirty="0"/>
              <a:t>Project name | Date</a:t>
            </a:r>
          </a:p>
        </p:txBody>
      </p:sp>
      <p:pic>
        <p:nvPicPr>
          <p:cNvPr id="26" name="Beispiel" descr="Ein Bild, das Wand, Gebäude enthält.&#10;&#10;Automatisch generierte Beschreibu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gray">
          <a:xfrm>
            <a:off x="7497022" y="1475105"/>
            <a:ext cx="1246909" cy="86036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77" y="3911493"/>
            <a:ext cx="6440272" cy="122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77" y="3911493"/>
            <a:ext cx="6440272" cy="12253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636566" y="4396168"/>
            <a:ext cx="1467355" cy="540544"/>
          </a:xfrm>
          <a:prstGeom prst="rect">
            <a:avLst/>
          </a:prstGeom>
        </p:spPr>
      </p:pic>
      <p:sp>
        <p:nvSpPr>
          <p:cNvPr id="22" name="Textplatzhalter 26"/>
          <p:cNvSpPr>
            <a:spLocks noGrp="1"/>
          </p:cNvSpPr>
          <p:nvPr>
            <p:ph type="body" sz="quarter" idx="4294967295" hasCustomPrompt="1"/>
          </p:nvPr>
        </p:nvSpPr>
        <p:spPr>
          <a:xfrm>
            <a:off x="6636566" y="4236830"/>
            <a:ext cx="1364434" cy="158046"/>
          </a:xfrm>
          <a:prstGeom prst="rect">
            <a:avLst/>
          </a:prstGeom>
        </p:spPr>
        <p:txBody>
          <a:bodyPr/>
          <a:lstStyle>
            <a:lvl1pPr>
              <a:defRPr sz="1000" b="1"/>
            </a:lvl1pPr>
          </a:lstStyle>
          <a:p>
            <a:r>
              <a:rPr lang="en-GB" sz="600" dirty="0"/>
              <a:t>In cooperation with:</a:t>
            </a:r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headline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headlin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grpSp>
        <p:nvGrpSpPr>
          <p:cNvPr id="6" name="Key Visual"/>
          <p:cNvGrpSpPr/>
          <p:nvPr userDrawn="1"/>
        </p:nvGrpSpPr>
        <p:grpSpPr bwMode="gray">
          <a:xfrm flipV="1">
            <a:off x="123135" y="3983338"/>
            <a:ext cx="2320828" cy="616979"/>
            <a:chOff x="4846637" y="119557"/>
            <a:chExt cx="3783013" cy="1005693"/>
          </a:xfrm>
        </p:grpSpPr>
        <p:sp>
          <p:nvSpPr>
            <p:cNvPr id="7" name="Freihandform: Form 6"/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ihandform: Form 7"/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" name="Freihandform: Form 8"/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" name="Freihandform: Form 9"/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" name="Freihandform: Form 10"/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blication 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4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49817" y="323505"/>
            <a:ext cx="4324497" cy="430887"/>
          </a:xfrm>
        </p:spPr>
        <p:txBody>
          <a:bodyPr wrap="square">
            <a:sp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700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 for publication details:</a:t>
            </a:r>
            <a:b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Please adapt/delete placeholder texts (project/programme name, address, email, etc.) as required.</a:t>
            </a:r>
            <a:b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Delete the placeholder for the cooperation partner if it is not appropriate.</a:t>
            </a:r>
            <a:b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(This note is not visible in presentation mode and will also not be printed.)</a:t>
            </a:r>
          </a:p>
        </p:txBody>
      </p:sp>
      <p:sp>
        <p:nvSpPr>
          <p:cNvPr id="10" name="Rechteck 9"/>
          <p:cNvSpPr/>
          <p:nvPr userDrawn="1"/>
        </p:nvSpPr>
        <p:spPr bwMode="gray">
          <a:xfrm>
            <a:off x="450495" y="1106921"/>
            <a:ext cx="3214511" cy="1277273"/>
          </a:xfrm>
          <a:prstGeom prst="rect">
            <a:avLst/>
          </a:prstGeom>
        </p:spPr>
        <p:txBody>
          <a:bodyPr wrap="square" lIns="0" t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As a federally owned enterprise, GIZ supports the German Government in achieving its objectives in the field of international cooperation for sustainable development.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/>
            </a:r>
            <a:b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Published</a:t>
            </a:r>
            <a:r>
              <a:rPr kumimoji="0" lang="de-DE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de-DE" sz="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by</a:t>
            </a:r>
            <a:r>
              <a:rPr kumimoji="0" lang="de-DE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Deutsche Gesellschaft </a:t>
            </a:r>
            <a:r>
              <a:rPr kumimoji="0" lang="de-DE" sz="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für</a:t>
            </a:r>
            <a:endParaRPr kumimoji="0" lang="de-DE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Internationale Zusammenarbeit (GIZ) GmbH</a:t>
            </a:r>
            <a:b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/>
            </a:r>
            <a:b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Registered </a:t>
            </a:r>
            <a:r>
              <a:rPr kumimoji="0" lang="de-DE" sz="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offices</a:t>
            </a:r>
            <a:endParaRPr kumimoji="0" lang="de-DE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Bonn and Eschborn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50495" y="2547859"/>
            <a:ext cx="3464422" cy="1762643"/>
          </a:xfrm>
        </p:spPr>
        <p:txBody>
          <a:bodyPr/>
          <a:lstStyle>
            <a:lvl1pPr>
              <a:lnSpc>
                <a:spcPct val="100000"/>
              </a:lnSpc>
              <a:defRPr kumimoji="0" lang="de-DE" sz="8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Click to add text</a:t>
            </a:r>
            <a:endParaRPr lang="en-GB" dirty="0"/>
          </a:p>
        </p:txBody>
      </p:sp>
      <p:sp>
        <p:nvSpPr>
          <p:cNvPr id="13" name="Textplatzhalter 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386538" y="1106921"/>
            <a:ext cx="3428177" cy="1762643"/>
          </a:xfrm>
        </p:spPr>
        <p:txBody>
          <a:bodyPr/>
          <a:lstStyle>
            <a:lvl1pPr>
              <a:lnSpc>
                <a:spcPct val="100000"/>
              </a:lnSpc>
              <a:defRPr kumimoji="0" lang="de-DE" sz="8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Click to add text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 hasCustomPrompt="1"/>
          </p:nvPr>
        </p:nvSpPr>
        <p:spPr>
          <a:xfrm>
            <a:off x="4386263" y="3207008"/>
            <a:ext cx="806878" cy="110800"/>
          </a:xfrm>
        </p:spPr>
        <p:txBody>
          <a:bodyPr wrap="none" lIns="0">
            <a:spAutoFit/>
          </a:bodyPr>
          <a:lstStyle>
            <a:lvl1pPr>
              <a:defRPr lang="de-DE" sz="800" smtClean="0">
                <a:solidFill>
                  <a:prstClr val="black"/>
                </a:solidFill>
              </a:defRPr>
            </a:lvl1pPr>
            <a:lvl2pPr>
              <a:defRPr lang="de-DE" sz="1350" smtClean="0"/>
            </a:lvl2pPr>
            <a:lvl3pPr>
              <a:defRPr lang="de-DE" sz="1350" smtClean="0"/>
            </a:lvl3pPr>
            <a:lvl4pPr>
              <a:defRPr lang="de-DE" smtClean="0"/>
            </a:lvl4pPr>
            <a:lvl5pPr>
              <a:defRPr lang="fr-FR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text</a:t>
            </a:r>
            <a:endParaRPr lang="fr-FR" dirty="0"/>
          </a:p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credits and sour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50495" y="1106921"/>
            <a:ext cx="7172684" cy="3470031"/>
          </a:xfrm>
        </p:spPr>
        <p:txBody>
          <a:bodyPr numCol="2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de-DE" sz="8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GB"/>
              <a:t>Click to add text</a:t>
            </a:r>
          </a:p>
          <a:p>
            <a:pPr lvl="0"/>
            <a:endParaRPr lang="en-GB" dirty="0"/>
          </a:p>
        </p:txBody>
      </p:sp>
      <p:sp>
        <p:nvSpPr>
          <p:cNvPr id="11" name="Rechteck 10"/>
          <p:cNvSpPr/>
          <p:nvPr userDrawn="1"/>
        </p:nvSpPr>
        <p:spPr bwMode="gray">
          <a:xfrm>
            <a:off x="777711" y="4901938"/>
            <a:ext cx="1084083" cy="160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err="1"/>
          </a:p>
        </p:txBody>
      </p:sp>
      <p:sp>
        <p:nvSpPr>
          <p:cNvPr id="12" name="Titel 4"/>
          <p:cNvSpPr txBox="1"/>
          <p:nvPr userDrawn="1"/>
        </p:nvSpPr>
        <p:spPr bwMode="gray">
          <a:xfrm>
            <a:off x="449817" y="240212"/>
            <a:ext cx="6765371" cy="540544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/>
              <a:t>Photo credits/sources</a:t>
            </a:r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 descr="Ein Bild, das Kette enthält.&#10;&#10;Automatisch generierte Beschreibung"/>
          <p:cNvPicPr/>
          <p:nvPr userDrawn="1"/>
        </p:nvPicPr>
        <p:blipFill rotWithShape="1">
          <a:blip r:embed="rId2"/>
          <a:srcRect t="233" b="15579"/>
          <a:stretch>
            <a:fillRect/>
          </a:stretch>
        </p:blipFill>
        <p:spPr bwMode="gray">
          <a:xfrm>
            <a:off x="123135" y="123825"/>
            <a:ext cx="8893865" cy="4083035"/>
          </a:xfrm>
          <a:prstGeom prst="rect">
            <a:avLst/>
          </a:prstGeom>
        </p:spPr>
      </p:pic>
      <p:pic>
        <p:nvPicPr>
          <p:cNvPr id="12" name="Grafik 11" descr="Ein Bild, das Säge enthält.&#10;&#10;Automatisch generierte Beschreibu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1399" y="616296"/>
            <a:ext cx="8895600" cy="3910908"/>
          </a:xfrm>
          <a:prstGeom prst="rect">
            <a:avLst/>
          </a:prstGeom>
        </p:spPr>
      </p:pic>
      <p:sp>
        <p:nvSpPr>
          <p:cNvPr id="14" name="Bar"/>
          <p:cNvSpPr/>
          <p:nvPr userDrawn="1"/>
        </p:nvSpPr>
        <p:spPr bwMode="gray">
          <a:xfrm>
            <a:off x="6611814" y="4206860"/>
            <a:ext cx="2405185" cy="146927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dirty="0" err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 bwMode="gray">
          <a:xfrm>
            <a:off x="1215591" y="1557990"/>
            <a:ext cx="35292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Deutsche Gesellschaft </a:t>
            </a:r>
            <a:r>
              <a:rPr kumimoji="0" lang="en-GB" sz="11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für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/>
            </a:r>
            <a:b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Internationale </a:t>
            </a:r>
            <a:r>
              <a:rPr kumimoji="0" lang="en-GB" sz="11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Zusammenarbeit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(GIZ) GmbH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Registered offices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Bonn and </a:t>
            </a:r>
            <a:r>
              <a:rPr kumimoji="0" lang="en-US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Eschborn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Friedrich-Ebert-Allee 36 + 40</a:t>
            </a:r>
            <a:b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53113 Bonn, Germany</a:t>
            </a:r>
            <a:b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  +49  228  44 60 - 0</a:t>
            </a:r>
            <a:b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  +49  228  44 60 - 17 66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  info@giz.de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   </a:t>
            </a:r>
            <a:r>
              <a:rPr kumimoji="0" lang="en-GB" sz="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www.giz.de</a:t>
            </a:r>
          </a:p>
        </p:txBody>
      </p:sp>
      <p:sp>
        <p:nvSpPr>
          <p:cNvPr id="20" name="Rechteck 19"/>
          <p:cNvSpPr/>
          <p:nvPr userDrawn="1"/>
        </p:nvSpPr>
        <p:spPr bwMode="gray">
          <a:xfrm>
            <a:off x="3525439" y="2560364"/>
            <a:ext cx="322103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Dag-Hammarskjöld-</a:t>
            </a:r>
            <a:r>
              <a: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Weg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1 - 5</a:t>
            </a:r>
            <a:b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65760 </a:t>
            </a:r>
            <a:r>
              <a: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Eschborn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Germany</a:t>
            </a:r>
            <a:b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  +49  61 96  79 - 0</a:t>
            </a:r>
            <a:b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  +49  61 96  79 - 11 15</a:t>
            </a:r>
          </a:p>
        </p:txBody>
      </p:sp>
      <p:pic>
        <p:nvPicPr>
          <p:cNvPr id="8" name="logo"/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gray">
          <a:xfrm>
            <a:off x="1276665" y="4447384"/>
            <a:ext cx="1650218" cy="45546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phic/free-form sel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ar"/>
          <p:cNvSpPr/>
          <p:nvPr userDrawn="1"/>
        </p:nvSpPr>
        <p:spPr bwMode="gray">
          <a:xfrm>
            <a:off x="5369092" y="3665220"/>
            <a:ext cx="3647908" cy="22284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dirty="0" err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3" name="Bildplatzhalter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5" y="123825"/>
            <a:ext cx="8893865" cy="3541395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.</a:t>
            </a:r>
          </a:p>
        </p:txBody>
      </p:sp>
      <p:sp>
        <p:nvSpPr>
          <p:cNvPr id="10" name="Dreieck"/>
          <p:cNvSpPr/>
          <p:nvPr userDrawn="1"/>
        </p:nvSpPr>
        <p:spPr bwMode="gray">
          <a:xfrm rot="5400000">
            <a:off x="-166847" y="421640"/>
            <a:ext cx="211456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123135" y="635156"/>
            <a:ext cx="8893865" cy="3030064"/>
          </a:xfrm>
          <a:prstGeom prst="rect">
            <a:avLst/>
          </a:prstGeom>
          <a:blipFill dpi="0" rotWithShape="1">
            <a:blip r:embed="rId2"/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Title slide for illustration/free-form selection</a:t>
            </a:r>
            <a:br>
              <a:rPr lang="en-GB" dirty="0"/>
            </a:br>
            <a:r>
              <a:rPr lang="en-GB" dirty="0"/>
              <a:t>with white background (interchangeable)</a:t>
            </a:r>
          </a:p>
        </p:txBody>
      </p:sp>
      <p:sp>
        <p:nvSpPr>
          <p:cNvPr id="19" name="Subline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2775458"/>
            <a:ext cx="7970837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  <a:p>
            <a:r>
              <a:rPr lang="en-GB" dirty="0"/>
              <a:t>Project name | Date</a:t>
            </a:r>
          </a:p>
        </p:txBody>
      </p:sp>
      <p:pic>
        <p:nvPicPr>
          <p:cNvPr id="26" name="Beispiel" descr="Ein Bild, das Wand, Gebäude enthält.&#10;&#10;Automatisch generierte Beschreibu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7797502" y="1475105"/>
            <a:ext cx="1246909" cy="860367"/>
          </a:xfrm>
          <a:prstGeom prst="rect">
            <a:avLst/>
          </a:prstGeom>
        </p:spPr>
      </p:pic>
      <p:sp>
        <p:nvSpPr>
          <p:cNvPr id="29" name="1."/>
          <p:cNvSpPr/>
          <p:nvPr userDrawn="1"/>
        </p:nvSpPr>
        <p:spPr bwMode="gray">
          <a:xfrm>
            <a:off x="4092742" y="128165"/>
            <a:ext cx="1476375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30" name="2."/>
          <p:cNvSpPr/>
          <p:nvPr userDrawn="1"/>
        </p:nvSpPr>
        <p:spPr bwMode="gray">
          <a:xfrm>
            <a:off x="5501862" y="128165"/>
            <a:ext cx="1476375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31" name="3."/>
          <p:cNvSpPr/>
          <p:nvPr userDrawn="1"/>
        </p:nvSpPr>
        <p:spPr bwMode="gray">
          <a:xfrm>
            <a:off x="7261861" y="128165"/>
            <a:ext cx="1863194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32" name="how"/>
          <p:cNvSpPr txBox="1"/>
          <p:nvPr userDrawn="1"/>
        </p:nvSpPr>
        <p:spPr bwMode="gray">
          <a:xfrm>
            <a:off x="-2857397" y="177800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image above transparent section.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Delete image by pressing the DEL key.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small icon in centre of page.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photo.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‘Home / Reset ’.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If required, edit the section under ‘Format/Crop ’.</a:t>
            </a:r>
          </a:p>
        </p:txBody>
      </p:sp>
      <p:pic>
        <p:nvPicPr>
          <p:cNvPr id="23" name="Grafik 22" descr="Ein Bild, das Screenshot enthält.&#10;&#10;Automatisch generierte Beschreibung"/>
          <p:cNvPicPr>
            <a:picLocks noChangeAspect="1"/>
          </p:cNvPicPr>
          <p:nvPr userDrawn="1"/>
        </p:nvPicPr>
        <p:blipFill rotWithShape="1">
          <a:blip r:embed="rId4"/>
          <a:srcRect l="50418" r="36621"/>
          <a:stretch>
            <a:fillRect/>
          </a:stretch>
        </p:blipFill>
        <p:spPr>
          <a:xfrm>
            <a:off x="7797502" y="772118"/>
            <a:ext cx="387893" cy="590931"/>
          </a:xfrm>
          <a:prstGeom prst="rect">
            <a:avLst/>
          </a:prstGeom>
        </p:spPr>
      </p:pic>
      <p:grpSp>
        <p:nvGrpSpPr>
          <p:cNvPr id="33" name="Gruppieren 32"/>
          <p:cNvGrpSpPr/>
          <p:nvPr userDrawn="1"/>
        </p:nvGrpSpPr>
        <p:grpSpPr>
          <a:xfrm>
            <a:off x="5604594" y="776007"/>
            <a:ext cx="1588101" cy="650246"/>
            <a:chOff x="5604594" y="1459908"/>
            <a:chExt cx="1588101" cy="650246"/>
          </a:xfrm>
        </p:grpSpPr>
        <p:pic>
          <p:nvPicPr>
            <p:cNvPr id="34" name="Grafik 33" descr="Ein Bild, das Screenshot enthält.&#10;&#10;Automatisch generierte Beschreibung"/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35" name="Rechteck 34"/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6" name="Rechteck"/>
          <p:cNvSpPr/>
          <p:nvPr userDrawn="1"/>
        </p:nvSpPr>
        <p:spPr bwMode="gray">
          <a:xfrm>
            <a:off x="7829992" y="959758"/>
            <a:ext cx="334720" cy="338137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77" y="3911493"/>
            <a:ext cx="6440272" cy="122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77" y="3911493"/>
            <a:ext cx="6440272" cy="122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636566" y="4396168"/>
            <a:ext cx="1467355" cy="540544"/>
          </a:xfrm>
          <a:prstGeom prst="rect">
            <a:avLst/>
          </a:prstGeom>
        </p:spPr>
      </p:pic>
      <p:sp>
        <p:nvSpPr>
          <p:cNvPr id="21" name="Textplatzhalter 26"/>
          <p:cNvSpPr>
            <a:spLocks noGrp="1"/>
          </p:cNvSpPr>
          <p:nvPr>
            <p:ph type="body" sz="quarter" idx="4294967295" hasCustomPrompt="1"/>
          </p:nvPr>
        </p:nvSpPr>
        <p:spPr>
          <a:xfrm>
            <a:off x="6636566" y="4236830"/>
            <a:ext cx="1364434" cy="158046"/>
          </a:xfrm>
          <a:prstGeom prst="rect">
            <a:avLst/>
          </a:prstGeom>
        </p:spPr>
        <p:txBody>
          <a:bodyPr/>
          <a:lstStyle>
            <a:lvl1pPr>
              <a:defRPr sz="1000" b="1"/>
            </a:lvl1pPr>
          </a:lstStyle>
          <a:p>
            <a:r>
              <a:rPr lang="en-GB" sz="600" dirty="0"/>
              <a:t>In cooperation with:</a:t>
            </a: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ar"/>
          <p:cNvSpPr/>
          <p:nvPr userDrawn="1"/>
        </p:nvSpPr>
        <p:spPr bwMode="gray">
          <a:xfrm>
            <a:off x="5369092" y="3665220"/>
            <a:ext cx="3647908" cy="22284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dirty="0" err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9" name="Subline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2775458"/>
            <a:ext cx="7970837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  <a:p>
            <a:r>
              <a:rPr lang="en-GB" dirty="0"/>
              <a:t>Project name | Date</a:t>
            </a:r>
          </a:p>
        </p:txBody>
      </p:sp>
      <p:sp>
        <p:nvSpPr>
          <p:cNvPr id="5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699848" y="1906648"/>
            <a:ext cx="7971711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Alternative title slide</a:t>
            </a:r>
            <a:br>
              <a:rPr lang="en-GB" dirty="0"/>
            </a:br>
            <a:r>
              <a:rPr lang="en-GB" dirty="0"/>
              <a:t>without photo</a:t>
            </a:r>
          </a:p>
        </p:txBody>
      </p:sp>
      <p:grpSp>
        <p:nvGrpSpPr>
          <p:cNvPr id="8" name="Key Visual"/>
          <p:cNvGrpSpPr/>
          <p:nvPr userDrawn="1"/>
        </p:nvGrpSpPr>
        <p:grpSpPr bwMode="gray">
          <a:xfrm>
            <a:off x="123135" y="123825"/>
            <a:ext cx="3783013" cy="1005693"/>
            <a:chOff x="4846637" y="119557"/>
            <a:chExt cx="3783013" cy="1005693"/>
          </a:xfrm>
        </p:grpSpPr>
        <p:sp>
          <p:nvSpPr>
            <p:cNvPr id="9" name="Freihandform: Form 8"/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ihandform: Form 10"/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" name="Freihandform: Form 11"/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ihandform: Form 13"/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ihandform: Form 15"/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</p:grp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77" y="3911493"/>
            <a:ext cx="6440272" cy="12253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77" y="3911493"/>
            <a:ext cx="6440272" cy="12253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636566" y="4396168"/>
            <a:ext cx="1467355" cy="540544"/>
          </a:xfrm>
          <a:prstGeom prst="rect">
            <a:avLst/>
          </a:prstGeom>
        </p:spPr>
      </p:pic>
      <p:sp>
        <p:nvSpPr>
          <p:cNvPr id="20" name="Textplatzhalter 26"/>
          <p:cNvSpPr>
            <a:spLocks noGrp="1"/>
          </p:cNvSpPr>
          <p:nvPr>
            <p:ph type="body" sz="quarter" idx="4294967295" hasCustomPrompt="1"/>
          </p:nvPr>
        </p:nvSpPr>
        <p:spPr>
          <a:xfrm>
            <a:off x="6636566" y="4236830"/>
            <a:ext cx="1364434" cy="158046"/>
          </a:xfrm>
          <a:prstGeom prst="rect">
            <a:avLst/>
          </a:prstGeom>
        </p:spPr>
        <p:txBody>
          <a:bodyPr/>
          <a:lstStyle>
            <a:lvl1pPr>
              <a:defRPr sz="1000" b="1"/>
            </a:lvl1pPr>
          </a:lstStyle>
          <a:p>
            <a:r>
              <a:rPr lang="en-GB" sz="600" dirty="0"/>
              <a:t>In cooperation with:</a:t>
            </a: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9"/>
            <a:ext cx="7172684" cy="3495469"/>
          </a:xfrm>
        </p:spPr>
        <p:txBody>
          <a:bodyPr/>
          <a:lstStyle>
            <a:lvl1pPr marL="228600" indent="-228600">
              <a:spcBef>
                <a:spcPts val="1800"/>
              </a:spcBef>
              <a:buFont typeface="+mj-lt"/>
              <a:buAutoNum type="arabicPeriod"/>
              <a:defRPr/>
            </a:lvl1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grpSp>
        <p:nvGrpSpPr>
          <p:cNvPr id="6" name="Key Visual"/>
          <p:cNvGrpSpPr/>
          <p:nvPr userDrawn="1"/>
        </p:nvGrpSpPr>
        <p:grpSpPr bwMode="gray">
          <a:xfrm flipV="1">
            <a:off x="123135" y="3983338"/>
            <a:ext cx="2320828" cy="616979"/>
            <a:chOff x="4846637" y="119557"/>
            <a:chExt cx="3783013" cy="1005693"/>
          </a:xfrm>
        </p:grpSpPr>
        <p:sp>
          <p:nvSpPr>
            <p:cNvPr id="7" name="Freihandform: Form 6"/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ihandform: Form 7"/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" name="Freihandform: Form 8"/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" name="Freihandform: Form 9"/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" name="Freihandform: Form 10"/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9"/>
            <a:ext cx="7172684" cy="2810133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None/>
              <a:defRPr/>
            </a:lvl1pPr>
          </a:lstStyle>
          <a:p>
            <a:pPr marL="228600" marR="0" lvl="0" indent="-22860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lang="en-GB" dirty="0"/>
              <a:t>Click to add text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tart slide, b/w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/>
          <p:cNvPicPr/>
          <p:nvPr userDrawn="1"/>
        </p:nvPicPr>
        <p:blipFill rotWithShape="1">
          <a:blip r:embed="rId2"/>
          <a:srcRect t="234" b="7466"/>
          <a:stretch>
            <a:fillRect/>
          </a:stretch>
        </p:blipFill>
        <p:spPr bwMode="gray">
          <a:xfrm>
            <a:off x="123135" y="123825"/>
            <a:ext cx="8893865" cy="4476494"/>
          </a:xfrm>
          <a:prstGeom prst="rect">
            <a:avLst/>
          </a:prstGeom>
        </p:spPr>
      </p:pic>
      <p:pic>
        <p:nvPicPr>
          <p:cNvPr id="20" name="Grafik 19" descr="Ein Bild, das Säge enthält.&#10;&#10;Automatisch generierte Beschreibu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1570255"/>
            <a:ext cx="8895600" cy="3030064"/>
          </a:xfrm>
          <a:prstGeom prst="rect">
            <a:avLst/>
          </a:prstGeom>
        </p:spPr>
      </p:pic>
      <p:sp>
        <p:nvSpPr>
          <p:cNvPr id="19" name="Subline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3704147"/>
            <a:ext cx="7970837" cy="219291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</p:txBody>
      </p:sp>
      <p:sp>
        <p:nvSpPr>
          <p:cNvPr id="5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699848" y="2844862"/>
            <a:ext cx="7971711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Section start slide</a:t>
            </a:r>
            <a:br>
              <a:rPr lang="en-GB" dirty="0"/>
            </a:br>
            <a:r>
              <a:rPr lang="en-GB" dirty="0"/>
              <a:t>with b/w GIZ key visual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tart slid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5" y="123825"/>
            <a:ext cx="8893865" cy="4476494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.</a:t>
            </a:r>
          </a:p>
        </p:txBody>
      </p:sp>
      <p:cxnSp>
        <p:nvCxnSpPr>
          <p:cNvPr id="6" name="Gerade Verbindung mit Pfeil 5"/>
          <p:cNvCxnSpPr/>
          <p:nvPr userDrawn="1"/>
        </p:nvCxnSpPr>
        <p:spPr bwMode="gray">
          <a:xfrm>
            <a:off x="4572000" y="933450"/>
            <a:ext cx="0" cy="6858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reieck"/>
          <p:cNvSpPr/>
          <p:nvPr userDrawn="1"/>
        </p:nvSpPr>
        <p:spPr bwMode="gray">
          <a:xfrm rot="5400000">
            <a:off x="-166847" y="421640"/>
            <a:ext cx="211456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123135" y="1570255"/>
            <a:ext cx="8893865" cy="3030064"/>
          </a:xfrm>
          <a:prstGeom prst="rect">
            <a:avLst/>
          </a:prstGeom>
          <a:blipFill dpi="0" rotWithShape="1">
            <a:blip r:embed="rId2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Section start slide</a:t>
            </a:r>
            <a:br>
              <a:rPr lang="en-GB" dirty="0"/>
            </a:br>
            <a:r>
              <a:rPr lang="en-GB" dirty="0"/>
              <a:t>with background photo (interchangeable)</a:t>
            </a:r>
          </a:p>
        </p:txBody>
      </p:sp>
      <p:pic>
        <p:nvPicPr>
          <p:cNvPr id="26" name="Beispiel" descr="Ein Bild, das Wand, Gebäude enthält.&#10;&#10;Automatisch generierte Beschreibu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7497022" y="1475105"/>
            <a:ext cx="1246909" cy="860367"/>
          </a:xfrm>
          <a:prstGeom prst="rect">
            <a:avLst/>
          </a:prstGeom>
        </p:spPr>
      </p:pic>
      <p:sp>
        <p:nvSpPr>
          <p:cNvPr id="28" name="Subline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3704147"/>
            <a:ext cx="7970837" cy="219291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</p:txBody>
      </p:sp>
      <p:sp>
        <p:nvSpPr>
          <p:cNvPr id="29" name="1."/>
          <p:cNvSpPr/>
          <p:nvPr userDrawn="1"/>
        </p:nvSpPr>
        <p:spPr bwMode="gray">
          <a:xfrm>
            <a:off x="4092742" y="128165"/>
            <a:ext cx="1476375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30" name="2."/>
          <p:cNvSpPr/>
          <p:nvPr userDrawn="1"/>
        </p:nvSpPr>
        <p:spPr bwMode="gray">
          <a:xfrm>
            <a:off x="5501862" y="128165"/>
            <a:ext cx="1476375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31" name="3."/>
          <p:cNvSpPr/>
          <p:nvPr userDrawn="1"/>
        </p:nvSpPr>
        <p:spPr bwMode="gray">
          <a:xfrm>
            <a:off x="7261861" y="128165"/>
            <a:ext cx="1863194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32" name="how"/>
          <p:cNvSpPr txBox="1"/>
          <p:nvPr userDrawn="1"/>
        </p:nvSpPr>
        <p:spPr bwMode="gray">
          <a:xfrm>
            <a:off x="-2857397" y="177800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image above transparent section.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Delete image by pressing the DEL key.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small icon in centre of page.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photo.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‘Home / Reset ’.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If required, edit the section under ‘Format/Crop ’.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3" name="Grafik 22" descr="Ein Bild, das Screenshot enthält.&#10;&#10;Automatisch generierte Beschreibung"/>
          <p:cNvPicPr>
            <a:picLocks noChangeAspect="1"/>
          </p:cNvPicPr>
          <p:nvPr userDrawn="1"/>
        </p:nvPicPr>
        <p:blipFill rotWithShape="1">
          <a:blip r:embed="rId4"/>
          <a:srcRect l="50418" r="36621"/>
          <a:stretch>
            <a:fillRect/>
          </a:stretch>
        </p:blipFill>
        <p:spPr>
          <a:xfrm>
            <a:off x="7497546" y="772118"/>
            <a:ext cx="387893" cy="590931"/>
          </a:xfrm>
          <a:prstGeom prst="rect">
            <a:avLst/>
          </a:prstGeom>
        </p:spPr>
      </p:pic>
      <p:grpSp>
        <p:nvGrpSpPr>
          <p:cNvPr id="33" name="Gruppieren 32"/>
          <p:cNvGrpSpPr/>
          <p:nvPr userDrawn="1"/>
        </p:nvGrpSpPr>
        <p:grpSpPr>
          <a:xfrm>
            <a:off x="5604594" y="776007"/>
            <a:ext cx="1588101" cy="650246"/>
            <a:chOff x="5604594" y="1459908"/>
            <a:chExt cx="1588101" cy="650246"/>
          </a:xfrm>
        </p:grpSpPr>
        <p:pic>
          <p:nvPicPr>
            <p:cNvPr id="34" name="Grafik 33" descr="Ein Bild, das Screenshot enthält.&#10;&#10;Automatisch generierte Beschreibung"/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35" name="Rechteck 34"/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6" name="Rechteck"/>
          <p:cNvSpPr/>
          <p:nvPr userDrawn="1"/>
        </p:nvSpPr>
        <p:spPr bwMode="gray">
          <a:xfrm>
            <a:off x="7530036" y="959758"/>
            <a:ext cx="334720" cy="338137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microsoft.com/office/2007/relationships/hdphoto" Target="../media/hdphoto1.wdp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Logo"/>
          <p:cNvPicPr>
            <a:picLocks noChangeAspect="1"/>
          </p:cNvPicPr>
          <p:nvPr userDrawn="1"/>
        </p:nvPicPr>
        <p:blipFill rotWithShape="1">
          <a:blip r:embed="rId36">
            <a:extLst>
              <a:ext uri="{BEBA8EAE-BF5A-486C-A8C5-ECC9F3942E4B}">
                <a14:imgProps xmlns:a14="http://schemas.microsoft.com/office/drawing/2010/main" xmlns="">
                  <a14:imgLayer r:embed="rId37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4013"/>
          <a:stretch>
            <a:fillRect/>
          </a:stretch>
        </p:blipFill>
        <p:spPr bwMode="gray">
          <a:xfrm>
            <a:off x="8692041" y="4778859"/>
            <a:ext cx="309835" cy="237625"/>
          </a:xfrm>
          <a:prstGeom prst="rect">
            <a:avLst/>
          </a:prstGeom>
        </p:spPr>
      </p:pic>
      <p:sp>
        <p:nvSpPr>
          <p:cNvPr id="15" name="bar"/>
          <p:cNvSpPr/>
          <p:nvPr userDrawn="1"/>
        </p:nvSpPr>
        <p:spPr bwMode="gray">
          <a:xfrm>
            <a:off x="8167688" y="4600319"/>
            <a:ext cx="849312" cy="518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dirty="0" err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9" name="Fußzeile"/>
          <p:cNvSpPr>
            <a:spLocks noGrp="1"/>
          </p:cNvSpPr>
          <p:nvPr>
            <p:ph type="ftr" sz="quarter" idx="3"/>
          </p:nvPr>
        </p:nvSpPr>
        <p:spPr bwMode="gray">
          <a:xfrm>
            <a:off x="1846523" y="4926383"/>
            <a:ext cx="5775978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 spc="38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Titel of the presentation</a:t>
            </a:r>
          </a:p>
        </p:txBody>
      </p:sp>
      <p:sp>
        <p:nvSpPr>
          <p:cNvPr id="10" name="Datum"/>
          <p:cNvSpPr>
            <a:spLocks noGrp="1"/>
          </p:cNvSpPr>
          <p:nvPr>
            <p:ph type="dt" sz="half" idx="2"/>
          </p:nvPr>
        </p:nvSpPr>
        <p:spPr bwMode="gray">
          <a:xfrm>
            <a:off x="1059417" y="4926383"/>
            <a:ext cx="533639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600" spc="38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5" name="Foliennummernplatzhalter"/>
          <p:cNvSpPr>
            <a:spLocks noGrp="1"/>
          </p:cNvSpPr>
          <p:nvPr>
            <p:ph type="sldNum" sz="quarter" idx="4"/>
          </p:nvPr>
        </p:nvSpPr>
        <p:spPr bwMode="gray">
          <a:xfrm>
            <a:off x="449817" y="4926383"/>
            <a:ext cx="450850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de-DE" sz="600" spc="38" baseline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4" name="Trennlinie 2"/>
          <p:cNvCxnSpPr/>
          <p:nvPr userDrawn="1"/>
        </p:nvCxnSpPr>
        <p:spPr bwMode="gray">
          <a:xfrm>
            <a:off x="1708149" y="4931713"/>
            <a:ext cx="0" cy="77787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Trennline 1"/>
          <p:cNvCxnSpPr/>
          <p:nvPr userDrawn="1"/>
        </p:nvCxnSpPr>
        <p:spPr bwMode="gray">
          <a:xfrm>
            <a:off x="917820" y="4931714"/>
            <a:ext cx="0" cy="77787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"/>
          <p:cNvSpPr>
            <a:spLocks noGrp="1"/>
          </p:cNvSpPr>
          <p:nvPr>
            <p:ph type="body" idx="1"/>
          </p:nvPr>
        </p:nvSpPr>
        <p:spPr bwMode="gray">
          <a:xfrm>
            <a:off x="449818" y="1020969"/>
            <a:ext cx="7172684" cy="3495470"/>
          </a:xfrm>
          <a:prstGeom prst="rect">
            <a:avLst/>
          </a:prstGeom>
        </p:spPr>
        <p:txBody>
          <a:bodyPr vert="horz" lIns="0" tIns="0" rIns="72000" bIns="0" rtlCol="0">
            <a:noAutofit/>
          </a:bodyPr>
          <a:lstStyle/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2" name="Headline"/>
          <p:cNvSpPr>
            <a:spLocks noGrp="1"/>
          </p:cNvSpPr>
          <p:nvPr>
            <p:ph type="title"/>
          </p:nvPr>
        </p:nvSpPr>
        <p:spPr bwMode="gray">
          <a:xfrm>
            <a:off x="449817" y="240212"/>
            <a:ext cx="7172684" cy="540544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/>
          <a:p>
            <a:r>
              <a:rPr lang="en-GB"/>
              <a:t>Click to edit headline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</p:sldLayoutIdLst>
  <p:transition>
    <p:fade/>
  </p:transition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None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357505" indent="-176530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Symbol" panose="05050102010706020507" pitchFamily="18" charset="2"/>
        <a:buChar char="-"/>
        <a:defRPr lang="de-DE" sz="11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699848" y="2266746"/>
            <a:ext cx="7971711" cy="360099"/>
          </a:xfrm>
        </p:spPr>
        <p:txBody>
          <a:bodyPr/>
          <a:lstStyle/>
          <a:p>
            <a:r>
              <a:rPr lang="en-GB" dirty="0" err="1"/>
              <a:t>Međunarodno</a:t>
            </a:r>
            <a:r>
              <a:rPr lang="en-GB" dirty="0"/>
              <a:t> </a:t>
            </a:r>
            <a:r>
              <a:rPr lang="en-GB" dirty="0" err="1"/>
              <a:t>iskustvo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699848" y="2775458"/>
            <a:ext cx="7970837" cy="219291"/>
          </a:xfrm>
        </p:spPr>
        <p:txBody>
          <a:bodyPr/>
          <a:lstStyle/>
          <a:p>
            <a:r>
              <a:rPr lang="pl-PL" dirty="0"/>
              <a:t>Kako smo rangirani na OBS i kako ostvariti napredak?</a:t>
            </a:r>
            <a:endParaRPr lang="en-GB" dirty="0"/>
          </a:p>
        </p:txBody>
      </p:sp>
      <p:sp>
        <p:nvSpPr>
          <p:cNvPr id="4" name="Textplatzhalter 26"/>
          <p:cNvSpPr>
            <a:spLocks noGrp="1"/>
          </p:cNvSpPr>
          <p:nvPr>
            <p:ph type="body" sz="quarter" idx="4294967295"/>
          </p:nvPr>
        </p:nvSpPr>
        <p:spPr>
          <a:xfrm>
            <a:off x="6655435" y="3951605"/>
            <a:ext cx="1334135" cy="85090"/>
          </a:xfrm>
          <a:prstGeom prst="rect">
            <a:avLst/>
          </a:prstGeom>
        </p:spPr>
        <p:txBody>
          <a:bodyPr/>
          <a:lstStyle/>
          <a:p>
            <a:r>
              <a:rPr lang="en-GB" sz="700" dirty="0"/>
              <a:t>In cooperation with:</a:t>
            </a:r>
          </a:p>
        </p:txBody>
      </p:sp>
      <p:pic>
        <p:nvPicPr>
          <p:cNvPr id="8" name="Picture Placeholder 7" descr="mft"/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tretch>
            <a:fillRect/>
          </a:stretch>
        </p:blipFill>
        <p:spPr>
          <a:xfrm>
            <a:off x="6916420" y="4112895"/>
            <a:ext cx="1497330" cy="280035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7" y="1020968"/>
            <a:ext cx="8013957" cy="3606788"/>
          </a:xfrm>
        </p:spPr>
        <p:txBody>
          <a:bodyPr/>
          <a:lstStyle/>
          <a:p>
            <a:pPr algn="ctr"/>
            <a:r>
              <a:rPr lang="bs-Latn-BA" dirty="0"/>
              <a:t>Ukraine 33 </a:t>
            </a:r>
          </a:p>
          <a:p>
            <a:pPr algn="ctr"/>
            <a:r>
              <a:rPr lang="bs-Latn-BA" dirty="0"/>
              <a:t>Bulgaria 26 </a:t>
            </a:r>
          </a:p>
          <a:p>
            <a:pPr algn="ctr"/>
            <a:r>
              <a:rPr lang="bs-Latn-BA" dirty="0"/>
              <a:t>Poland 24 </a:t>
            </a:r>
          </a:p>
          <a:p>
            <a:pPr algn="ctr"/>
            <a:r>
              <a:rPr lang="bs-Latn-BA" b="1" dirty="0"/>
              <a:t>Croatia 22 </a:t>
            </a:r>
          </a:p>
          <a:p>
            <a:pPr algn="ctr"/>
            <a:r>
              <a:rPr lang="bs-Latn-BA" dirty="0"/>
              <a:t>Slovakia 11 </a:t>
            </a:r>
          </a:p>
          <a:p>
            <a:pPr algn="ctr"/>
            <a:r>
              <a:rPr lang="bs-Latn-BA" dirty="0"/>
              <a:t>Slovenia 11 </a:t>
            </a:r>
          </a:p>
          <a:p>
            <a:pPr algn="ctr"/>
            <a:r>
              <a:rPr lang="bs-Latn-BA" dirty="0"/>
              <a:t>Czech Republic 11 </a:t>
            </a:r>
          </a:p>
          <a:p>
            <a:pPr algn="ctr"/>
            <a:r>
              <a:rPr lang="bs-Latn-BA" b="1" dirty="0"/>
              <a:t>Bosnia and Herzegovina 7 </a:t>
            </a:r>
          </a:p>
          <a:p>
            <a:pPr algn="ctr"/>
            <a:r>
              <a:rPr lang="bs-Latn-BA" dirty="0"/>
              <a:t>Albania 7 </a:t>
            </a:r>
          </a:p>
          <a:p>
            <a:pPr algn="ctr"/>
            <a:r>
              <a:rPr lang="bs-Latn-BA" dirty="0"/>
              <a:t>Hungary 4 </a:t>
            </a:r>
          </a:p>
          <a:p>
            <a:pPr algn="ctr"/>
            <a:r>
              <a:rPr lang="bs-Latn-BA" dirty="0"/>
              <a:t>Moldova 4 </a:t>
            </a:r>
          </a:p>
          <a:p>
            <a:pPr algn="ctr"/>
            <a:r>
              <a:rPr lang="bs-Latn-BA" dirty="0"/>
              <a:t>Romania 2 </a:t>
            </a:r>
          </a:p>
          <a:p>
            <a:pPr algn="ctr"/>
            <a:r>
              <a:rPr lang="bs-Latn-BA" dirty="0"/>
              <a:t>Serbia 2 </a:t>
            </a:r>
          </a:p>
          <a:p>
            <a:pPr algn="ctr"/>
            <a:r>
              <a:rPr lang="bs-Latn-BA" dirty="0"/>
              <a:t>Macedonia 0 </a:t>
            </a:r>
          </a:p>
          <a:p>
            <a:pPr algn="ctr"/>
            <a:r>
              <a:rPr lang="bs-Latn-BA" dirty="0"/>
              <a:t>Turkey 0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9816" y="240212"/>
            <a:ext cx="8013959" cy="540544"/>
          </a:xfrm>
        </p:spPr>
        <p:txBody>
          <a:bodyPr/>
          <a:lstStyle/>
          <a:p>
            <a:pPr algn="ctr"/>
            <a:r>
              <a:rPr lang="pl-PL" sz="2400" dirty="0"/>
              <a:t>Učešće građana: uporedna regionalna perspektiva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xmlns="" val="453882317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7" y="1020968"/>
            <a:ext cx="8136621" cy="2849992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Testirati</a:t>
            </a:r>
            <a:r>
              <a:rPr lang="en-US" sz="2000" dirty="0"/>
              <a:t> </a:t>
            </a:r>
            <a:r>
              <a:rPr lang="en-US" sz="2000" dirty="0" err="1"/>
              <a:t>mehanizme</a:t>
            </a:r>
            <a:r>
              <a:rPr lang="en-US" sz="2000" dirty="0"/>
              <a:t> </a:t>
            </a:r>
            <a:r>
              <a:rPr lang="en-US" sz="2000" dirty="0" err="1"/>
              <a:t>koji</a:t>
            </a:r>
            <a:r>
              <a:rPr lang="en-US" sz="2000" dirty="0"/>
              <a:t> </a:t>
            </a:r>
            <a:r>
              <a:rPr lang="en-US" sz="2000" dirty="0" err="1"/>
              <a:t>će</a:t>
            </a:r>
            <a:r>
              <a:rPr lang="en-US" sz="2000" dirty="0"/>
              <a:t> </a:t>
            </a:r>
            <a:r>
              <a:rPr lang="en-US" sz="2000" dirty="0" err="1"/>
              <a:t>omogućiti</a:t>
            </a:r>
            <a:r>
              <a:rPr lang="en-US" sz="2000" dirty="0"/>
              <a:t> </a:t>
            </a:r>
            <a:r>
              <a:rPr lang="en-US" sz="2000" dirty="0" err="1"/>
              <a:t>uključivanje</a:t>
            </a:r>
            <a:r>
              <a:rPr lang="en-US" sz="2000" dirty="0"/>
              <a:t> </a:t>
            </a:r>
            <a:r>
              <a:rPr lang="en-US" sz="2000" dirty="0" err="1"/>
              <a:t>javnosti</a:t>
            </a:r>
            <a:r>
              <a:rPr lang="en-US" sz="2000" dirty="0"/>
              <a:t> </a:t>
            </a:r>
            <a:r>
              <a:rPr lang="en-US" sz="2000" dirty="0" err="1"/>
              <a:t>tokom</a:t>
            </a:r>
            <a:r>
              <a:rPr lang="en-US" sz="2000" dirty="0"/>
              <a:t> </a:t>
            </a:r>
            <a:r>
              <a:rPr lang="en-US" sz="2000" dirty="0" err="1"/>
              <a:t>formulacije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implementacije</a:t>
            </a:r>
            <a:r>
              <a:rPr lang="en-US" sz="2000" dirty="0"/>
              <a:t> </a:t>
            </a:r>
            <a:r>
              <a:rPr lang="en-US" sz="2000" dirty="0" err="1"/>
              <a:t>budžeta</a:t>
            </a:r>
            <a:r>
              <a:rPr lang="en-US" sz="2000" dirty="0"/>
              <a:t>.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Aktivno</a:t>
            </a:r>
            <a:r>
              <a:rPr lang="en-US" sz="2000" dirty="0"/>
              <a:t> se </a:t>
            </a:r>
            <a:r>
              <a:rPr lang="en-US" sz="2000" dirty="0" err="1"/>
              <a:t>uključiti</a:t>
            </a:r>
            <a:r>
              <a:rPr lang="en-US" sz="2000" dirty="0"/>
              <a:t> u </a:t>
            </a:r>
            <a:r>
              <a:rPr lang="en-US" sz="2000" dirty="0" err="1"/>
              <a:t>razmatranje</a:t>
            </a:r>
            <a:r>
              <a:rPr lang="en-US" sz="2000" dirty="0"/>
              <a:t> </a:t>
            </a:r>
            <a:r>
              <a:rPr lang="en-US" sz="2000" dirty="0" err="1"/>
              <a:t>potreba</a:t>
            </a:r>
            <a:r>
              <a:rPr lang="en-US" sz="2000" dirty="0"/>
              <a:t> </a:t>
            </a:r>
            <a:r>
              <a:rPr lang="en-US" sz="2000" dirty="0" err="1"/>
              <a:t>ranjivih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najugroženijih</a:t>
            </a:r>
            <a:r>
              <a:rPr lang="en-US" sz="2000" dirty="0"/>
              <a:t> </a:t>
            </a:r>
            <a:r>
              <a:rPr lang="en-US" sz="2000" dirty="0" err="1"/>
              <a:t>kategorija</a:t>
            </a:r>
            <a:r>
              <a:rPr lang="en-US" sz="2000" dirty="0"/>
              <a:t> </a:t>
            </a:r>
            <a:r>
              <a:rPr lang="en-US" sz="2000" dirty="0" err="1"/>
              <a:t>stanovništva</a:t>
            </a:r>
            <a:r>
              <a:rPr lang="en-US" sz="2000" dirty="0"/>
              <a:t> </a:t>
            </a:r>
            <a:r>
              <a:rPr lang="en-US" sz="2000" dirty="0" err="1"/>
              <a:t>direktnim</a:t>
            </a:r>
            <a:r>
              <a:rPr lang="en-US" sz="2000" dirty="0"/>
              <a:t> </a:t>
            </a:r>
            <a:r>
              <a:rPr lang="en-US" sz="2000" dirty="0" err="1"/>
              <a:t>putem</a:t>
            </a:r>
            <a:r>
              <a:rPr lang="en-US" sz="2000" dirty="0"/>
              <a:t>,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putem</a:t>
            </a:r>
            <a:r>
              <a:rPr lang="en-US" sz="2000" dirty="0"/>
              <a:t> </a:t>
            </a:r>
            <a:r>
              <a:rPr lang="en-US" sz="2000" dirty="0" err="1"/>
              <a:t>organizacija</a:t>
            </a:r>
            <a:r>
              <a:rPr lang="en-US" sz="2000" dirty="0"/>
              <a:t> </a:t>
            </a:r>
            <a:r>
              <a:rPr lang="en-US" sz="2000" dirty="0" err="1"/>
              <a:t>civilnog</a:t>
            </a:r>
            <a:r>
              <a:rPr lang="en-US" sz="2000" dirty="0"/>
              <a:t> </a:t>
            </a:r>
            <a:r>
              <a:rPr lang="en-US" sz="2000" dirty="0" err="1"/>
              <a:t>društva</a:t>
            </a:r>
            <a:r>
              <a:rPr lang="en-US" sz="2000" dirty="0"/>
              <a:t> </a:t>
            </a:r>
            <a:r>
              <a:rPr lang="en-US" sz="2000" dirty="0" err="1"/>
              <a:t>koje</a:t>
            </a:r>
            <a:r>
              <a:rPr lang="en-US" sz="2000" dirty="0"/>
              <a:t> </a:t>
            </a:r>
            <a:r>
              <a:rPr lang="en-US" sz="2000" dirty="0" err="1"/>
              <a:t>ih</a:t>
            </a:r>
            <a:r>
              <a:rPr lang="en-US" sz="2000" dirty="0"/>
              <a:t> </a:t>
            </a:r>
            <a:r>
              <a:rPr lang="en-US" sz="2000" dirty="0" err="1"/>
              <a:t>zastupaju</a:t>
            </a:r>
            <a:r>
              <a:rPr lang="en-US" sz="2000" dirty="0"/>
              <a:t> (</a:t>
            </a:r>
            <a:r>
              <a:rPr lang="en-US" sz="2000" dirty="0" err="1"/>
              <a:t>Ministarstvo</a:t>
            </a:r>
            <a:r>
              <a:rPr lang="en-US" sz="2000" dirty="0"/>
              <a:t> </a:t>
            </a:r>
            <a:r>
              <a:rPr lang="en-US" sz="2000" dirty="0" err="1"/>
              <a:t>civilnih</a:t>
            </a:r>
            <a:r>
              <a:rPr lang="en-US" sz="2000" dirty="0"/>
              <a:t> </a:t>
            </a:r>
            <a:r>
              <a:rPr lang="en-US" sz="2000" dirty="0" err="1"/>
              <a:t>poslova</a:t>
            </a:r>
            <a:r>
              <a:rPr lang="en-US" sz="2000" dirty="0"/>
              <a:t>?).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/>
              <a:t>Preporuke</a:t>
            </a:r>
            <a:r>
              <a:rPr lang="en-US" sz="2400" dirty="0" smtClean="0"/>
              <a:t>:</a:t>
            </a:r>
            <a:r>
              <a:rPr lang="bs-Latn-BA" sz="2400" dirty="0" smtClean="0"/>
              <a:t> </a:t>
            </a:r>
            <a:r>
              <a:rPr lang="en-US" sz="2400" dirty="0" smtClean="0"/>
              <a:t>MFT </a:t>
            </a:r>
            <a:r>
              <a:rPr lang="en-US" sz="2400" dirty="0"/>
              <a:t>(SM)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xmlns="" val="4074757405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7" y="1020968"/>
            <a:ext cx="8158923" cy="2849992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Omogućiti</a:t>
            </a:r>
            <a:r>
              <a:rPr lang="en-US" sz="2000" dirty="0"/>
              <a:t> </a:t>
            </a:r>
            <a:r>
              <a:rPr lang="en-US" sz="2000" dirty="0" err="1"/>
              <a:t>javnosti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predstavnicima</a:t>
            </a:r>
            <a:r>
              <a:rPr lang="en-US" sz="2000" dirty="0"/>
              <a:t> </a:t>
            </a:r>
            <a:r>
              <a:rPr lang="en-US" sz="2000" dirty="0" err="1"/>
              <a:t>civilnog</a:t>
            </a:r>
            <a:r>
              <a:rPr lang="en-US" sz="2000" dirty="0"/>
              <a:t> </a:t>
            </a:r>
            <a:r>
              <a:rPr lang="en-US" sz="2000" dirty="0" err="1"/>
              <a:t>društva</a:t>
            </a:r>
            <a:r>
              <a:rPr lang="en-US" sz="2000" dirty="0"/>
              <a:t> da </a:t>
            </a:r>
            <a:r>
              <a:rPr lang="en-US" sz="2000" dirty="0" err="1"/>
              <a:t>aktivno</a:t>
            </a:r>
            <a:r>
              <a:rPr lang="en-US" sz="2000" dirty="0"/>
              <a:t> </a:t>
            </a:r>
            <a:r>
              <a:rPr lang="en-US" sz="2000" dirty="0" err="1"/>
              <a:t>učestvuju</a:t>
            </a:r>
            <a:r>
              <a:rPr lang="en-US" sz="2000" dirty="0"/>
              <a:t> u </a:t>
            </a:r>
            <a:r>
              <a:rPr lang="en-US" sz="2000" dirty="0" err="1"/>
              <a:t>raspravama</a:t>
            </a:r>
            <a:r>
              <a:rPr lang="en-US" sz="2000" dirty="0"/>
              <a:t> </a:t>
            </a:r>
            <a:r>
              <a:rPr lang="en-US" sz="2000" dirty="0" err="1"/>
              <a:t>tokom</a:t>
            </a:r>
            <a:r>
              <a:rPr lang="en-US" sz="2000" dirty="0"/>
              <a:t> </a:t>
            </a:r>
            <a:r>
              <a:rPr lang="en-US" sz="2000" dirty="0" err="1"/>
              <a:t>razmatranja</a:t>
            </a:r>
            <a:r>
              <a:rPr lang="en-US" sz="2000" dirty="0"/>
              <a:t> </a:t>
            </a:r>
            <a:r>
              <a:rPr lang="en-US" sz="2000" dirty="0" err="1"/>
              <a:t>Prijedloga</a:t>
            </a:r>
            <a:r>
              <a:rPr lang="en-US" sz="2000" dirty="0"/>
              <a:t> </a:t>
            </a:r>
            <a:r>
              <a:rPr lang="en-US" sz="2000" dirty="0" err="1"/>
              <a:t>budžeta</a:t>
            </a:r>
            <a:r>
              <a:rPr lang="en-US" sz="2000" dirty="0"/>
              <a:t>, </a:t>
            </a:r>
            <a:r>
              <a:rPr lang="en-US" sz="2000" dirty="0" err="1"/>
              <a:t>prije</a:t>
            </a:r>
            <a:r>
              <a:rPr lang="en-US" sz="2000" dirty="0"/>
              <a:t> </a:t>
            </a:r>
            <a:r>
              <a:rPr lang="en-US" sz="2000" dirty="0" err="1"/>
              <a:t>njegovog</a:t>
            </a:r>
            <a:r>
              <a:rPr lang="en-US" sz="2000" dirty="0"/>
              <a:t> </a:t>
            </a:r>
            <a:r>
              <a:rPr lang="en-US" sz="2000" dirty="0" err="1"/>
              <a:t>usvajanja</a:t>
            </a:r>
            <a:r>
              <a:rPr lang="en-US" sz="2000" dirty="0"/>
              <a:t>.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Omogućiti</a:t>
            </a:r>
            <a:r>
              <a:rPr lang="en-US" sz="2000" dirty="0"/>
              <a:t> </a:t>
            </a:r>
            <a:r>
              <a:rPr lang="en-US" sz="2000" dirty="0" err="1"/>
              <a:t>javnosti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predstavnicima</a:t>
            </a:r>
            <a:r>
              <a:rPr lang="en-US" sz="2000" dirty="0"/>
              <a:t> </a:t>
            </a:r>
            <a:r>
              <a:rPr lang="en-US" sz="2000" dirty="0" err="1"/>
              <a:t>civilnog</a:t>
            </a:r>
            <a:r>
              <a:rPr lang="en-US" sz="2000" dirty="0"/>
              <a:t> </a:t>
            </a:r>
            <a:r>
              <a:rPr lang="en-US" sz="2000" dirty="0" err="1"/>
              <a:t>društva</a:t>
            </a:r>
            <a:r>
              <a:rPr lang="en-US" sz="2000" dirty="0"/>
              <a:t> da </a:t>
            </a:r>
            <a:r>
              <a:rPr lang="en-US" sz="2000" dirty="0" err="1"/>
              <a:t>aktivno</a:t>
            </a:r>
            <a:r>
              <a:rPr lang="en-US" sz="2000" dirty="0"/>
              <a:t> </a:t>
            </a:r>
            <a:r>
              <a:rPr lang="en-US" sz="2000" dirty="0" err="1"/>
              <a:t>učestvuju</a:t>
            </a:r>
            <a:r>
              <a:rPr lang="en-US" sz="2000" dirty="0"/>
              <a:t> u </a:t>
            </a:r>
            <a:r>
              <a:rPr lang="en-US" sz="2000" dirty="0" err="1"/>
              <a:t>raspravama</a:t>
            </a:r>
            <a:r>
              <a:rPr lang="en-US" sz="2000" dirty="0"/>
              <a:t> </a:t>
            </a:r>
            <a:r>
              <a:rPr lang="en-US" sz="2000" dirty="0" err="1"/>
              <a:t>tokom</a:t>
            </a:r>
            <a:r>
              <a:rPr lang="en-US" sz="2000" dirty="0"/>
              <a:t> </a:t>
            </a:r>
            <a:r>
              <a:rPr lang="en-US" sz="2000" dirty="0" err="1"/>
              <a:t>razmatranja</a:t>
            </a:r>
            <a:r>
              <a:rPr lang="en-US" sz="2000" dirty="0"/>
              <a:t> </a:t>
            </a:r>
            <a:r>
              <a:rPr lang="en-US" sz="2000" dirty="0" err="1"/>
              <a:t>revizorskih</a:t>
            </a:r>
            <a:r>
              <a:rPr lang="en-US" sz="2000" dirty="0"/>
              <a:t> </a:t>
            </a:r>
            <a:r>
              <a:rPr lang="en-US" sz="2000" dirty="0" err="1"/>
              <a:t>izvještaja</a:t>
            </a:r>
            <a:r>
              <a:rPr lang="en-US" sz="2000" dirty="0"/>
              <a:t>.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sz="2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9816" y="240212"/>
            <a:ext cx="6006739" cy="540544"/>
          </a:xfrm>
        </p:spPr>
        <p:txBody>
          <a:bodyPr/>
          <a:lstStyle/>
          <a:p>
            <a:r>
              <a:rPr lang="en-US" sz="2400" dirty="0" err="1"/>
              <a:t>Preporuke</a:t>
            </a:r>
            <a:r>
              <a:rPr lang="en-US" sz="2400" dirty="0"/>
              <a:t>: </a:t>
            </a:r>
            <a:r>
              <a:rPr lang="en-US" sz="2400" dirty="0" err="1"/>
              <a:t>Parlamentarna</a:t>
            </a:r>
            <a:r>
              <a:rPr lang="en-US" sz="2400" dirty="0"/>
              <a:t> </a:t>
            </a:r>
            <a:r>
              <a:rPr lang="en-US" sz="2400" dirty="0" err="1"/>
              <a:t>Skupština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xmlns="" val="3413010837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7" y="1020968"/>
            <a:ext cx="8080865" cy="2849992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err="1"/>
              <a:t>Iskoristiti</a:t>
            </a:r>
            <a:r>
              <a:rPr lang="en-US" sz="2000" b="1" dirty="0"/>
              <a:t> </a:t>
            </a:r>
            <a:r>
              <a:rPr lang="en-US" sz="2000" b="1" dirty="0" err="1"/>
              <a:t>kreativnost</a:t>
            </a:r>
            <a:r>
              <a:rPr lang="en-US" sz="2000" b="1" dirty="0"/>
              <a:t> </a:t>
            </a:r>
            <a:r>
              <a:rPr lang="en-US" sz="2000" b="1" dirty="0" err="1"/>
              <a:t>i</a:t>
            </a:r>
            <a:r>
              <a:rPr lang="en-US" sz="2000" b="1" dirty="0"/>
              <a:t> </a:t>
            </a:r>
            <a:r>
              <a:rPr lang="en-US" sz="2000" b="1" dirty="0" err="1"/>
              <a:t>energiju</a:t>
            </a:r>
            <a:r>
              <a:rPr lang="en-US" sz="2000" b="1" dirty="0"/>
              <a:t> </a:t>
            </a:r>
            <a:r>
              <a:rPr lang="en-US" sz="2000" b="1" dirty="0" err="1"/>
              <a:t>građana</a:t>
            </a:r>
            <a:r>
              <a:rPr lang="en-US" sz="2000" b="1" dirty="0"/>
              <a:t>:</a:t>
            </a:r>
          </a:p>
          <a:p>
            <a:pPr>
              <a:lnSpc>
                <a:spcPct val="150000"/>
              </a:lnSpc>
            </a:pPr>
            <a:r>
              <a:rPr lang="en-US" sz="2000" b="1" dirty="0" err="1" smtClean="0"/>
              <a:t>Uspostaviti</a:t>
            </a:r>
            <a:r>
              <a:rPr lang="en-US" sz="2000" b="1" dirty="0" smtClean="0"/>
              <a:t> </a:t>
            </a:r>
            <a:r>
              <a:rPr lang="en-US" sz="2000" b="1" dirty="0" err="1"/>
              <a:t>formalne</a:t>
            </a:r>
            <a:r>
              <a:rPr lang="en-US" sz="2000" b="1" dirty="0"/>
              <a:t> </a:t>
            </a:r>
            <a:r>
              <a:rPr lang="en-US" sz="2000" b="1" dirty="0" err="1"/>
              <a:t>mehanizme</a:t>
            </a:r>
            <a:r>
              <a:rPr lang="en-US" sz="2000" b="1" dirty="0"/>
              <a:t> </a:t>
            </a:r>
            <a:r>
              <a:rPr lang="en-US" sz="2000" b="1" dirty="0" err="1"/>
              <a:t>koji</a:t>
            </a:r>
            <a:r>
              <a:rPr lang="en-US" sz="2000" b="1" dirty="0"/>
              <a:t> </a:t>
            </a:r>
            <a:r>
              <a:rPr lang="en-US" sz="2000" b="1" dirty="0" err="1"/>
              <a:t>će</a:t>
            </a:r>
            <a:r>
              <a:rPr lang="en-US" sz="2000" b="1" dirty="0"/>
              <a:t> </a:t>
            </a:r>
            <a:r>
              <a:rPr lang="en-US" sz="2000" b="1" dirty="0" err="1"/>
              <a:t>omogućiti</a:t>
            </a:r>
            <a:r>
              <a:rPr lang="en-US" sz="2000" b="1" dirty="0"/>
              <a:t> </a:t>
            </a:r>
            <a:r>
              <a:rPr lang="en-US" sz="2000" b="1" dirty="0" err="1"/>
              <a:t>javnosti</a:t>
            </a:r>
            <a:r>
              <a:rPr lang="en-US" sz="2000" b="1" dirty="0"/>
              <a:t> da </a:t>
            </a:r>
            <a:r>
              <a:rPr lang="en-US" sz="2000" b="1" dirty="0" err="1"/>
              <a:t>doprinese</a:t>
            </a:r>
            <a:r>
              <a:rPr lang="en-US" sz="2000" b="1" dirty="0"/>
              <a:t> </a:t>
            </a:r>
            <a:r>
              <a:rPr lang="en-US" sz="2000" b="1" dirty="0" err="1"/>
              <a:t>relevantnim</a:t>
            </a:r>
            <a:r>
              <a:rPr lang="en-US" sz="2000" b="1" dirty="0"/>
              <a:t> </a:t>
            </a:r>
            <a:r>
              <a:rPr lang="en-US" sz="2000" b="1" dirty="0" err="1"/>
              <a:t>revizorskim</a:t>
            </a:r>
            <a:r>
              <a:rPr lang="en-US" sz="2000" b="1" dirty="0"/>
              <a:t> </a:t>
            </a:r>
            <a:r>
              <a:rPr lang="en-US" sz="2000" b="1" dirty="0" err="1"/>
              <a:t>istragama</a:t>
            </a:r>
            <a:r>
              <a:rPr lang="en-US" sz="2000" b="1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/>
              <a:t>Preporuke</a:t>
            </a:r>
            <a:r>
              <a:rPr lang="en-US" sz="2400" dirty="0"/>
              <a:t>: </a:t>
            </a:r>
            <a:r>
              <a:rPr lang="en-US" sz="2400" dirty="0" err="1"/>
              <a:t>Ured</a:t>
            </a:r>
            <a:r>
              <a:rPr lang="en-US" sz="2400" dirty="0"/>
              <a:t> </a:t>
            </a:r>
            <a:r>
              <a:rPr lang="en-US" sz="2400" dirty="0" err="1"/>
              <a:t>za</a:t>
            </a:r>
            <a:r>
              <a:rPr lang="en-US" sz="2400" dirty="0"/>
              <a:t> </a:t>
            </a:r>
            <a:r>
              <a:rPr lang="en-US" sz="2400" dirty="0" err="1"/>
              <a:t>reviziju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xmlns="" val="28149604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7" y="1020968"/>
            <a:ext cx="8136621" cy="2849992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Zakonodavna</a:t>
            </a:r>
            <a:r>
              <a:rPr lang="en-US" sz="2000" dirty="0"/>
              <a:t> </a:t>
            </a:r>
            <a:r>
              <a:rPr lang="en-US" sz="2000" dirty="0" err="1"/>
              <a:t>tijela</a:t>
            </a:r>
            <a:r>
              <a:rPr lang="en-US" sz="2000" dirty="0"/>
              <a:t>: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Vrhovne</a:t>
            </a:r>
            <a:r>
              <a:rPr lang="en-US" sz="2000" dirty="0"/>
              <a:t> </a:t>
            </a:r>
            <a:r>
              <a:rPr lang="en-US" sz="2000" dirty="0" err="1"/>
              <a:t>revizorske</a:t>
            </a:r>
            <a:r>
              <a:rPr lang="en-US" sz="2000" dirty="0"/>
              <a:t> </a:t>
            </a:r>
            <a:r>
              <a:rPr lang="en-US" sz="2000" dirty="0" err="1"/>
              <a:t>institucije</a:t>
            </a:r>
            <a:endParaRPr lang="en-US" sz="20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18 </a:t>
            </a:r>
            <a:r>
              <a:rPr lang="en-US" sz="2000" dirty="0" err="1"/>
              <a:t>podjednako</a:t>
            </a:r>
            <a:r>
              <a:rPr lang="en-US" sz="2000" dirty="0"/>
              <a:t> </a:t>
            </a:r>
            <a:r>
              <a:rPr lang="en-US" sz="2000" dirty="0" err="1"/>
              <a:t>bitnih</a:t>
            </a:r>
            <a:r>
              <a:rPr lang="en-US" sz="2000" dirty="0"/>
              <a:t> </a:t>
            </a:r>
            <a:r>
              <a:rPr lang="en-US" sz="2000" dirty="0" err="1" smtClean="0"/>
              <a:t>indikatora</a:t>
            </a:r>
            <a:r>
              <a:rPr lang="bs-Latn-BA" sz="2000" dirty="0" smtClean="0"/>
              <a:t> </a:t>
            </a:r>
            <a:r>
              <a:rPr lang="en-US" sz="2000" dirty="0" smtClean="0"/>
              <a:t>- </a:t>
            </a:r>
            <a:r>
              <a:rPr lang="en-US" sz="2000" dirty="0" err="1"/>
              <a:t>svakoj</a:t>
            </a:r>
            <a:r>
              <a:rPr lang="en-US" sz="2000" dirty="0"/>
              <a:t> </a:t>
            </a:r>
            <a:r>
              <a:rPr lang="en-US" sz="2000" dirty="0" err="1"/>
              <a:t>zemlji</a:t>
            </a:r>
            <a:r>
              <a:rPr lang="en-US" sz="2000" dirty="0"/>
              <a:t> </a:t>
            </a:r>
            <a:r>
              <a:rPr lang="en-US" sz="2000" dirty="0" err="1"/>
              <a:t>dodjeljuje</a:t>
            </a:r>
            <a:r>
              <a:rPr lang="en-US" sz="2000" dirty="0"/>
              <a:t> se </a:t>
            </a:r>
            <a:r>
              <a:rPr lang="en-US" sz="2000" dirty="0" err="1"/>
              <a:t>ocjena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skali</a:t>
            </a:r>
            <a:r>
              <a:rPr lang="en-US" sz="2000" dirty="0"/>
              <a:t> od 0 do 100.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Uloga</a:t>
            </a:r>
            <a:r>
              <a:rPr lang="en-US" sz="2000" dirty="0"/>
              <a:t> </a:t>
            </a:r>
            <a:r>
              <a:rPr lang="en-US" sz="2000" dirty="0" err="1"/>
              <a:t>nezavisnih</a:t>
            </a:r>
            <a:r>
              <a:rPr lang="en-US" sz="2000" dirty="0"/>
              <a:t> </a:t>
            </a:r>
            <a:r>
              <a:rPr lang="en-US" sz="2000" dirty="0" err="1"/>
              <a:t>fiskalnih</a:t>
            </a:r>
            <a:r>
              <a:rPr lang="en-US" sz="2000" dirty="0"/>
              <a:t> </a:t>
            </a:r>
            <a:r>
              <a:rPr lang="en-US" sz="2000" dirty="0" err="1"/>
              <a:t>institucija</a:t>
            </a:r>
            <a:r>
              <a:rPr lang="en-US" sz="2000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/>
              <a:t>Nadzor</a:t>
            </a:r>
            <a:r>
              <a:rPr lang="en-US" sz="2400" dirty="0"/>
              <a:t> </a:t>
            </a:r>
            <a:r>
              <a:rPr lang="en-US" sz="2400" dirty="0" err="1"/>
              <a:t>nad</a:t>
            </a:r>
            <a:r>
              <a:rPr lang="en-US" sz="2400" dirty="0"/>
              <a:t> </a:t>
            </a:r>
            <a:r>
              <a:rPr lang="en-US" sz="2400" dirty="0" err="1"/>
              <a:t>budžetom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xmlns="" val="2904885841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8" y="1020968"/>
            <a:ext cx="7891294" cy="2849992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v-SE" sz="2000" dirty="0"/>
              <a:t>Parlament&amp;Revizija: </a:t>
            </a:r>
            <a:r>
              <a:rPr lang="sv-SE" sz="2000" dirty="0" smtClean="0"/>
              <a:t>52/100</a:t>
            </a:r>
            <a:endParaRPr lang="bs-Latn-BA" sz="2000" dirty="0" smtClean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v-SE" sz="2000" dirty="0" smtClean="0"/>
              <a:t>Parlament</a:t>
            </a:r>
            <a:r>
              <a:rPr lang="sv-SE" sz="2000" dirty="0"/>
              <a:t>: ocjena slab (33/100)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v-SE" sz="2000" dirty="0"/>
              <a:t>Revizija</a:t>
            </a:r>
            <a:r>
              <a:rPr lang="sv-SE" sz="2000" dirty="0" smtClean="0"/>
              <a:t>:</a:t>
            </a:r>
            <a:r>
              <a:rPr lang="bs-Latn-BA" sz="2000" dirty="0" smtClean="0"/>
              <a:t> </a:t>
            </a:r>
            <a:r>
              <a:rPr lang="sv-SE" sz="2000" dirty="0" smtClean="0"/>
              <a:t>ocjena </a:t>
            </a:r>
            <a:r>
              <a:rPr lang="sv-SE" sz="2000" dirty="0"/>
              <a:t>adekvatan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/>
              <a:t>Nadzor</a:t>
            </a:r>
            <a:r>
              <a:rPr lang="en-US" sz="2400" dirty="0" smtClean="0"/>
              <a:t>...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xmlns="" val="2022232160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152183" y="1020968"/>
            <a:ext cx="4839634" cy="3640242"/>
          </a:xfrm>
        </p:spPr>
        <p:txBody>
          <a:bodyPr/>
          <a:lstStyle/>
          <a:p>
            <a:pPr algn="ctr"/>
            <a:r>
              <a:rPr lang="en-US" dirty="0"/>
              <a:t>Ukraine 87 </a:t>
            </a:r>
          </a:p>
          <a:p>
            <a:pPr algn="ctr"/>
            <a:r>
              <a:rPr lang="en-US" dirty="0"/>
              <a:t>Czech Republic 83 </a:t>
            </a:r>
          </a:p>
          <a:p>
            <a:pPr algn="ctr"/>
            <a:r>
              <a:rPr lang="en-US" dirty="0"/>
              <a:t>Poland 83 </a:t>
            </a:r>
          </a:p>
          <a:p>
            <a:pPr algn="ctr"/>
            <a:r>
              <a:rPr lang="en-US" dirty="0"/>
              <a:t>Slovenia 82 </a:t>
            </a:r>
          </a:p>
          <a:p>
            <a:pPr algn="ctr"/>
            <a:r>
              <a:rPr lang="en-US" dirty="0"/>
              <a:t>Moldova 67 </a:t>
            </a:r>
          </a:p>
          <a:p>
            <a:pPr algn="ctr"/>
            <a:r>
              <a:rPr lang="en-US" dirty="0"/>
              <a:t>Albania 65 </a:t>
            </a:r>
          </a:p>
          <a:p>
            <a:pPr algn="ctr"/>
            <a:r>
              <a:rPr lang="en-US" dirty="0"/>
              <a:t>Bulgaria 63 </a:t>
            </a:r>
          </a:p>
          <a:p>
            <a:pPr algn="ctr"/>
            <a:r>
              <a:rPr lang="en-US" dirty="0"/>
              <a:t>Croatia 61 </a:t>
            </a:r>
          </a:p>
          <a:p>
            <a:pPr algn="ctr"/>
            <a:r>
              <a:rPr lang="en-US" dirty="0"/>
              <a:t>Hungary 57 </a:t>
            </a:r>
          </a:p>
          <a:p>
            <a:pPr algn="ctr"/>
            <a:r>
              <a:rPr lang="en-US" dirty="0"/>
              <a:t>Serbia 57 </a:t>
            </a:r>
          </a:p>
          <a:p>
            <a:pPr algn="ctr"/>
            <a:r>
              <a:rPr lang="en-US" dirty="0"/>
              <a:t>Turkey 56 </a:t>
            </a:r>
          </a:p>
          <a:p>
            <a:pPr algn="ctr"/>
            <a:r>
              <a:rPr lang="en-US" dirty="0"/>
              <a:t>Macedonia 54 </a:t>
            </a:r>
          </a:p>
          <a:p>
            <a:pPr algn="ctr"/>
            <a:r>
              <a:rPr lang="en-US" dirty="0"/>
              <a:t>Slovakia 52 </a:t>
            </a:r>
          </a:p>
          <a:p>
            <a:pPr algn="ctr"/>
            <a:r>
              <a:rPr lang="en-US" dirty="0"/>
              <a:t>Bosnia and Herzegovina 52</a:t>
            </a:r>
          </a:p>
          <a:p>
            <a:pPr algn="ctr"/>
            <a:r>
              <a:rPr lang="en-US" dirty="0"/>
              <a:t>Romania 50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89488" y="240212"/>
            <a:ext cx="7017809" cy="540544"/>
          </a:xfrm>
        </p:spPr>
        <p:txBody>
          <a:bodyPr/>
          <a:lstStyle/>
          <a:p>
            <a:pPr algn="ctr"/>
            <a:r>
              <a:rPr lang="en-US" sz="2400" dirty="0" err="1"/>
              <a:t>Nadzor</a:t>
            </a:r>
            <a:r>
              <a:rPr lang="en-US" sz="2400" dirty="0"/>
              <a:t> </a:t>
            </a:r>
            <a:r>
              <a:rPr lang="en-US" sz="2400" dirty="0" err="1"/>
              <a:t>nad</a:t>
            </a:r>
            <a:r>
              <a:rPr lang="en-US" sz="2400" dirty="0"/>
              <a:t> </a:t>
            </a:r>
            <a:r>
              <a:rPr lang="en-US" sz="2400" dirty="0" err="1" smtClean="0"/>
              <a:t>budžetom</a:t>
            </a:r>
            <a:r>
              <a:rPr lang="bs-Latn-BA" sz="2400" dirty="0" smtClean="0"/>
              <a:t> </a:t>
            </a:r>
            <a:r>
              <a:rPr lang="en-US" sz="2400" dirty="0" smtClean="0"/>
              <a:t>-</a:t>
            </a:r>
            <a:r>
              <a:rPr lang="bs-Latn-BA" sz="2400" dirty="0" smtClean="0"/>
              <a:t> </a:t>
            </a:r>
            <a:r>
              <a:rPr lang="en-US" sz="2400" dirty="0" err="1" smtClean="0"/>
              <a:t>regionalna</a:t>
            </a:r>
            <a:r>
              <a:rPr lang="en-US" sz="2400" dirty="0" smtClean="0"/>
              <a:t> </a:t>
            </a:r>
            <a:r>
              <a:rPr lang="en-US" sz="2400" dirty="0" err="1"/>
              <a:t>perspektiva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xmlns="" val="3695803810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7" y="1020968"/>
            <a:ext cx="8337343" cy="2849992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000" dirty="0" err="1"/>
              <a:t>Pruža</a:t>
            </a:r>
            <a:r>
              <a:rPr lang="en-US" sz="2000" dirty="0"/>
              <a:t> </a:t>
            </a:r>
            <a:r>
              <a:rPr lang="en-US" sz="2000" b="1" dirty="0" err="1"/>
              <a:t>ograničen</a:t>
            </a:r>
            <a:r>
              <a:rPr lang="en-US" sz="2000" dirty="0"/>
              <a:t> </a:t>
            </a:r>
            <a:r>
              <a:rPr lang="en-US" sz="2000" dirty="0" err="1"/>
              <a:t>nadzor</a:t>
            </a:r>
            <a:r>
              <a:rPr lang="en-US" sz="2000" dirty="0"/>
              <a:t> </a:t>
            </a:r>
            <a:r>
              <a:rPr lang="en-US" sz="2000" dirty="0" err="1"/>
              <a:t>nad</a:t>
            </a:r>
            <a:r>
              <a:rPr lang="en-US" sz="2000" dirty="0"/>
              <a:t> </a:t>
            </a:r>
            <a:r>
              <a:rPr lang="en-US" sz="2000" dirty="0" err="1"/>
              <a:t>budžetskim</a:t>
            </a:r>
            <a:r>
              <a:rPr lang="en-US" sz="2000" dirty="0"/>
              <a:t> </a:t>
            </a:r>
            <a:r>
              <a:rPr lang="en-US" sz="2000" dirty="0" err="1"/>
              <a:t>ciklusom</a:t>
            </a:r>
            <a:r>
              <a:rPr lang="en-US" sz="2000" dirty="0"/>
              <a:t> </a:t>
            </a:r>
            <a:r>
              <a:rPr lang="en-US" sz="2000" b="1" dirty="0"/>
              <a:t>u </a:t>
            </a:r>
            <a:r>
              <a:rPr lang="en-US" sz="2000" b="1" dirty="0" err="1"/>
              <a:t>fazi</a:t>
            </a:r>
            <a:r>
              <a:rPr lang="en-US" sz="2000" b="1" dirty="0"/>
              <a:t> </a:t>
            </a:r>
            <a:r>
              <a:rPr lang="en-US" sz="2000" b="1" dirty="0" err="1"/>
              <a:t>planiranja</a:t>
            </a:r>
            <a:r>
              <a:rPr lang="en-US" sz="2000" dirty="0"/>
              <a:t>,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pruža</a:t>
            </a:r>
            <a:r>
              <a:rPr lang="en-US" sz="2000" dirty="0"/>
              <a:t> </a:t>
            </a:r>
            <a:r>
              <a:rPr lang="en-US" sz="2000" b="1" dirty="0"/>
              <a:t>slab</a:t>
            </a:r>
            <a:r>
              <a:rPr lang="en-US" sz="2000" dirty="0"/>
              <a:t> </a:t>
            </a:r>
            <a:r>
              <a:rPr lang="en-US" sz="2000" dirty="0" err="1"/>
              <a:t>nadzor</a:t>
            </a:r>
            <a:r>
              <a:rPr lang="en-US" sz="2000" dirty="0"/>
              <a:t> </a:t>
            </a:r>
            <a:r>
              <a:rPr lang="en-US" sz="2000" dirty="0" err="1"/>
              <a:t>nad</a:t>
            </a:r>
            <a:r>
              <a:rPr lang="en-US" sz="2000" dirty="0"/>
              <a:t> </a:t>
            </a:r>
            <a:r>
              <a:rPr lang="en-US" sz="2000" dirty="0" err="1"/>
              <a:t>budžetskim</a:t>
            </a:r>
            <a:r>
              <a:rPr lang="en-US" sz="2000" dirty="0"/>
              <a:t> </a:t>
            </a:r>
            <a:r>
              <a:rPr lang="en-US" sz="2000" dirty="0" err="1"/>
              <a:t>ciklusom</a:t>
            </a:r>
            <a:r>
              <a:rPr lang="en-US" sz="2000" dirty="0"/>
              <a:t> </a:t>
            </a:r>
            <a:r>
              <a:rPr lang="en-US" sz="2000" b="1" dirty="0" err="1"/>
              <a:t>tokom</a:t>
            </a:r>
            <a:r>
              <a:rPr lang="en-US" sz="2000" b="1" dirty="0"/>
              <a:t> </a:t>
            </a:r>
            <a:r>
              <a:rPr lang="en-US" sz="2000" b="1" dirty="0" err="1"/>
              <a:t>izvršenja</a:t>
            </a:r>
            <a:r>
              <a:rPr lang="en-US" sz="2000" dirty="0"/>
              <a:t> </a:t>
            </a:r>
            <a:r>
              <a:rPr lang="en-US" sz="2000" dirty="0" err="1"/>
              <a:t>budžeta</a:t>
            </a:r>
            <a:r>
              <a:rPr lang="en-US" sz="2000" dirty="0"/>
              <a:t>. </a:t>
            </a:r>
          </a:p>
          <a:p>
            <a:r>
              <a:rPr lang="en-US" sz="2000" dirty="0" err="1"/>
              <a:t>Preporuke</a:t>
            </a:r>
            <a:r>
              <a:rPr lang="en-US" sz="2000" dirty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000" dirty="0" err="1"/>
              <a:t>Osigurati</a:t>
            </a:r>
            <a:r>
              <a:rPr lang="en-US" sz="2000" dirty="0"/>
              <a:t> da </a:t>
            </a:r>
            <a:r>
              <a:rPr lang="en-US" sz="2000" dirty="0" err="1"/>
              <a:t>Prijedlog</a:t>
            </a:r>
            <a:r>
              <a:rPr lang="en-US" sz="2000" dirty="0"/>
              <a:t> </a:t>
            </a:r>
            <a:r>
              <a:rPr lang="en-US" sz="2000" dirty="0" err="1"/>
              <a:t>budžeta</a:t>
            </a:r>
            <a:r>
              <a:rPr lang="en-US" sz="2000" dirty="0"/>
              <a:t> </a:t>
            </a:r>
            <a:r>
              <a:rPr lang="en-US" sz="2000" dirty="0" err="1"/>
              <a:t>bude</a:t>
            </a:r>
            <a:r>
              <a:rPr lang="en-US" sz="2000" dirty="0"/>
              <a:t> </a:t>
            </a:r>
            <a:r>
              <a:rPr lang="en-US" sz="2000" dirty="0" err="1"/>
              <a:t>dostavljen</a:t>
            </a:r>
            <a:r>
              <a:rPr lang="en-US" sz="2000" dirty="0"/>
              <a:t> </a:t>
            </a:r>
            <a:r>
              <a:rPr lang="en-US" sz="2000" dirty="0" err="1"/>
              <a:t>PSBiH</a:t>
            </a:r>
            <a:r>
              <a:rPr lang="en-US" sz="2000" dirty="0"/>
              <a:t> </a:t>
            </a:r>
            <a:r>
              <a:rPr lang="en-US" sz="2000" u="sng" dirty="0" err="1"/>
              <a:t>najmanje</a:t>
            </a:r>
            <a:r>
              <a:rPr lang="en-US" sz="2000" u="sng" dirty="0"/>
              <a:t> </a:t>
            </a:r>
            <a:r>
              <a:rPr lang="en-US" sz="2000" u="sng" dirty="0" err="1"/>
              <a:t>dva</a:t>
            </a:r>
            <a:r>
              <a:rPr lang="en-US" sz="2000" u="sng" dirty="0"/>
              <a:t> </a:t>
            </a:r>
            <a:r>
              <a:rPr lang="en-US" sz="2000" u="sng" dirty="0" err="1"/>
              <a:t>mjeseca</a:t>
            </a:r>
            <a:r>
              <a:rPr lang="en-US" sz="2000" dirty="0"/>
              <a:t> </a:t>
            </a:r>
            <a:r>
              <a:rPr lang="en-US" sz="2000" dirty="0" err="1"/>
              <a:t>prije</a:t>
            </a:r>
            <a:r>
              <a:rPr lang="en-US" sz="2000" dirty="0"/>
              <a:t> </a:t>
            </a:r>
            <a:r>
              <a:rPr lang="en-US" sz="2000" dirty="0" err="1"/>
              <a:t>početka</a:t>
            </a:r>
            <a:r>
              <a:rPr lang="en-US" sz="2000" dirty="0"/>
              <a:t> </a:t>
            </a:r>
            <a:r>
              <a:rPr lang="en-US" sz="2000" dirty="0" err="1"/>
              <a:t>budžetske</a:t>
            </a:r>
            <a:r>
              <a:rPr lang="en-US" sz="2000" dirty="0"/>
              <a:t> </a:t>
            </a:r>
            <a:r>
              <a:rPr lang="en-US" sz="2000" dirty="0" err="1"/>
              <a:t>godine</a:t>
            </a:r>
            <a:r>
              <a:rPr lang="en-US" sz="20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err="1"/>
              <a:t>Osigurati</a:t>
            </a:r>
            <a:r>
              <a:rPr lang="en-US" sz="2000" dirty="0"/>
              <a:t> da </a:t>
            </a:r>
            <a:r>
              <a:rPr lang="en-US" sz="2000" dirty="0" err="1"/>
              <a:t>zakonodavne</a:t>
            </a:r>
            <a:r>
              <a:rPr lang="en-US" sz="2000" dirty="0"/>
              <a:t> </a:t>
            </a:r>
            <a:r>
              <a:rPr lang="en-US" sz="2000" dirty="0" err="1"/>
              <a:t>komisije</a:t>
            </a:r>
            <a:r>
              <a:rPr lang="en-US" sz="2000" dirty="0"/>
              <a:t> </a:t>
            </a:r>
            <a:r>
              <a:rPr lang="en-US" sz="2000" dirty="0" err="1"/>
              <a:t>redovito</a:t>
            </a:r>
            <a:r>
              <a:rPr lang="en-US" sz="2000" dirty="0"/>
              <a:t> </a:t>
            </a:r>
            <a:r>
              <a:rPr lang="en-US" sz="2000" dirty="0" err="1"/>
              <a:t>razmatraju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analiziraju</a:t>
            </a:r>
            <a:r>
              <a:rPr lang="en-US" sz="2000" dirty="0"/>
              <a:t> </a:t>
            </a:r>
            <a:r>
              <a:rPr lang="en-US" sz="2000" dirty="0" err="1"/>
              <a:t>Prijedlog</a:t>
            </a:r>
            <a:r>
              <a:rPr lang="en-US" sz="2000" dirty="0"/>
              <a:t> </a:t>
            </a:r>
            <a:r>
              <a:rPr lang="en-US" sz="2000" dirty="0" err="1"/>
              <a:t>budžeta</a:t>
            </a:r>
            <a:r>
              <a:rPr lang="en-US" sz="2000" dirty="0"/>
              <a:t>, </a:t>
            </a:r>
            <a:r>
              <a:rPr lang="en-US" sz="2000" dirty="0" err="1"/>
              <a:t>te</a:t>
            </a:r>
            <a:r>
              <a:rPr lang="en-US" sz="2000" dirty="0"/>
              <a:t> da </a:t>
            </a:r>
            <a:r>
              <a:rPr lang="en-US" sz="2000" dirty="0" err="1"/>
              <a:t>zaključke</a:t>
            </a:r>
            <a:r>
              <a:rPr lang="en-US" sz="2000" dirty="0"/>
              <a:t> </a:t>
            </a:r>
            <a:r>
              <a:rPr lang="en-US" sz="2000" dirty="0" err="1"/>
              <a:t>svojih</a:t>
            </a:r>
            <a:r>
              <a:rPr lang="en-US" sz="2000" dirty="0"/>
              <a:t> </a:t>
            </a:r>
            <a:r>
              <a:rPr lang="en-US" sz="2000" dirty="0" err="1"/>
              <a:t>analiza</a:t>
            </a:r>
            <a:r>
              <a:rPr lang="en-US" sz="2000" dirty="0"/>
              <a:t> </a:t>
            </a:r>
            <a:r>
              <a:rPr lang="en-US" sz="2000" dirty="0" err="1"/>
              <a:t>objavljuju</a:t>
            </a:r>
            <a:r>
              <a:rPr lang="en-US" sz="2000" dirty="0"/>
              <a:t> online.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000" dirty="0" err="1"/>
              <a:t>Osigurati</a:t>
            </a:r>
            <a:r>
              <a:rPr lang="en-US" sz="2000" dirty="0"/>
              <a:t> da </a:t>
            </a:r>
            <a:r>
              <a:rPr lang="en-US" sz="2000" dirty="0" err="1"/>
              <a:t>PSBiH</a:t>
            </a:r>
            <a:r>
              <a:rPr lang="en-US" sz="2000" dirty="0"/>
              <a:t> </a:t>
            </a:r>
            <a:r>
              <a:rPr lang="en-US" sz="2000" dirty="0" err="1"/>
              <a:t>usvoji</a:t>
            </a:r>
            <a:r>
              <a:rPr lang="en-US" sz="2000" dirty="0"/>
              <a:t> </a:t>
            </a:r>
            <a:r>
              <a:rPr lang="en-US" sz="2000" dirty="0" err="1"/>
              <a:t>budžet</a:t>
            </a:r>
            <a:r>
              <a:rPr lang="en-US" sz="2000" dirty="0"/>
              <a:t> </a:t>
            </a:r>
            <a:r>
              <a:rPr lang="en-US" sz="2000" u="sng" dirty="0" err="1"/>
              <a:t>prije</a:t>
            </a:r>
            <a:r>
              <a:rPr lang="en-US" sz="2000" u="sng" dirty="0"/>
              <a:t> </a:t>
            </a:r>
            <a:r>
              <a:rPr lang="en-US" sz="2000" u="sng" dirty="0" err="1"/>
              <a:t>početka</a:t>
            </a:r>
            <a:r>
              <a:rPr lang="en-US" sz="2000" dirty="0"/>
              <a:t> </a:t>
            </a:r>
            <a:r>
              <a:rPr lang="en-US" sz="2000" dirty="0" err="1"/>
              <a:t>budžetske</a:t>
            </a:r>
            <a:r>
              <a:rPr lang="en-US" sz="2000" dirty="0"/>
              <a:t> </a:t>
            </a:r>
            <a:r>
              <a:rPr lang="en-US" sz="2000" dirty="0" err="1"/>
              <a:t>godine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koju</a:t>
            </a:r>
            <a:r>
              <a:rPr lang="en-US" sz="2000" dirty="0"/>
              <a:t> se </a:t>
            </a:r>
            <a:r>
              <a:rPr lang="en-US" sz="2000" dirty="0" err="1" smtClean="0"/>
              <a:t>odnosi</a:t>
            </a:r>
            <a:r>
              <a:rPr lang="bs-Latn-BA" sz="2000" dirty="0" smtClean="0"/>
              <a:t>.</a:t>
            </a:r>
            <a:endParaRPr lang="en-US" sz="20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/>
              <a:t>Parlamentarna</a:t>
            </a:r>
            <a:r>
              <a:rPr lang="en-US" sz="2400" dirty="0"/>
              <a:t> </a:t>
            </a:r>
            <a:r>
              <a:rPr lang="en-US" sz="2400" dirty="0" err="1"/>
              <a:t>skupština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xmlns="" val="597782321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152183" y="1020967"/>
            <a:ext cx="4839634" cy="3617939"/>
          </a:xfrm>
        </p:spPr>
        <p:txBody>
          <a:bodyPr/>
          <a:lstStyle/>
          <a:p>
            <a:pPr algn="ctr"/>
            <a:r>
              <a:rPr lang="en-US" dirty="0"/>
              <a:t>Ukraine 89 </a:t>
            </a:r>
          </a:p>
          <a:p>
            <a:pPr algn="ctr"/>
            <a:r>
              <a:rPr lang="en-US" dirty="0"/>
              <a:t>Slovenia 81 </a:t>
            </a:r>
          </a:p>
          <a:p>
            <a:pPr algn="ctr"/>
            <a:r>
              <a:rPr lang="en-US" dirty="0"/>
              <a:t>Czech Republic 81 </a:t>
            </a:r>
          </a:p>
          <a:p>
            <a:pPr algn="ctr"/>
            <a:r>
              <a:rPr lang="en-US" dirty="0"/>
              <a:t>Poland 78 </a:t>
            </a:r>
          </a:p>
          <a:p>
            <a:pPr algn="ctr"/>
            <a:r>
              <a:rPr lang="en-US" dirty="0"/>
              <a:t>Albania 61 </a:t>
            </a:r>
          </a:p>
          <a:p>
            <a:pPr algn="ctr"/>
            <a:r>
              <a:rPr lang="en-US" dirty="0"/>
              <a:t>Moldova 58 </a:t>
            </a:r>
          </a:p>
          <a:p>
            <a:pPr algn="ctr"/>
            <a:r>
              <a:rPr lang="en-US" dirty="0"/>
              <a:t>Bulgaria 53 </a:t>
            </a:r>
          </a:p>
          <a:p>
            <a:pPr algn="ctr"/>
            <a:r>
              <a:rPr lang="en-US" dirty="0"/>
              <a:t>Croatia 47 </a:t>
            </a:r>
          </a:p>
          <a:p>
            <a:pPr algn="ctr"/>
            <a:r>
              <a:rPr lang="en-US" dirty="0"/>
              <a:t>Hungary 47 </a:t>
            </a:r>
          </a:p>
          <a:p>
            <a:pPr algn="ctr"/>
            <a:r>
              <a:rPr lang="en-US" dirty="0"/>
              <a:t>Macedonia 47 </a:t>
            </a:r>
          </a:p>
          <a:p>
            <a:pPr algn="ctr"/>
            <a:r>
              <a:rPr lang="en-US" dirty="0"/>
              <a:t>Serbia 44 </a:t>
            </a:r>
          </a:p>
          <a:p>
            <a:pPr algn="ctr"/>
            <a:r>
              <a:rPr lang="en-US" dirty="0"/>
              <a:t>Turkey 44 </a:t>
            </a:r>
          </a:p>
          <a:p>
            <a:pPr algn="ctr"/>
            <a:r>
              <a:rPr lang="en-US" dirty="0"/>
              <a:t>Romania 42</a:t>
            </a:r>
          </a:p>
          <a:p>
            <a:pPr algn="ctr"/>
            <a:r>
              <a:rPr lang="en-US" dirty="0"/>
              <a:t>Slovakia 42 </a:t>
            </a:r>
          </a:p>
          <a:p>
            <a:pPr algn="ctr"/>
            <a:r>
              <a:rPr lang="en-US" dirty="0"/>
              <a:t>Bosnia and Herzegovina 33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98114" y="240212"/>
            <a:ext cx="8147773" cy="540544"/>
          </a:xfrm>
        </p:spPr>
        <p:txBody>
          <a:bodyPr/>
          <a:lstStyle/>
          <a:p>
            <a:pPr algn="ctr"/>
            <a:r>
              <a:rPr lang="en-US" sz="2400" dirty="0" err="1"/>
              <a:t>Parlamentarni</a:t>
            </a:r>
            <a:r>
              <a:rPr lang="en-US" sz="2400" dirty="0"/>
              <a:t> </a:t>
            </a:r>
            <a:r>
              <a:rPr lang="en-US" sz="2400" dirty="0" err="1" smtClean="0"/>
              <a:t>nadzor</a:t>
            </a:r>
            <a:r>
              <a:rPr lang="bs-Latn-BA" sz="2400" dirty="0" smtClean="0"/>
              <a:t> </a:t>
            </a:r>
            <a:r>
              <a:rPr lang="en-US" sz="2400" dirty="0" smtClean="0"/>
              <a:t>-</a:t>
            </a:r>
            <a:r>
              <a:rPr lang="bs-Latn-BA" sz="2400" dirty="0" smtClean="0"/>
              <a:t> </a:t>
            </a:r>
            <a:r>
              <a:rPr lang="en-US" sz="2400" dirty="0" err="1" smtClean="0"/>
              <a:t>regionalna</a:t>
            </a:r>
            <a:r>
              <a:rPr lang="en-US" sz="2400" dirty="0" smtClean="0"/>
              <a:t> </a:t>
            </a:r>
            <a:r>
              <a:rPr lang="en-US" sz="2400" dirty="0" err="1"/>
              <a:t>perspektiva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xmlns="" val="2186076896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8" y="1020968"/>
            <a:ext cx="7924748" cy="2849992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Ponekad</a:t>
            </a:r>
            <a:r>
              <a:rPr lang="en-US" sz="2000" dirty="0"/>
              <a:t> </a:t>
            </a:r>
            <a:r>
              <a:rPr lang="en-US" sz="2000" dirty="0" err="1"/>
              <a:t>nedostaju</a:t>
            </a:r>
            <a:r>
              <a:rPr lang="en-US" sz="2000" dirty="0"/>
              <a:t> </a:t>
            </a:r>
            <a:r>
              <a:rPr lang="en-US" sz="2000" dirty="0" err="1"/>
              <a:t>ulazni</a:t>
            </a:r>
            <a:r>
              <a:rPr lang="en-US" sz="2000" dirty="0"/>
              <a:t> </a:t>
            </a:r>
            <a:r>
              <a:rPr lang="en-US" sz="2000" dirty="0" err="1"/>
              <a:t>parametri</a:t>
            </a:r>
            <a:r>
              <a:rPr lang="en-US" sz="2000" dirty="0"/>
              <a:t>: </a:t>
            </a:r>
            <a:r>
              <a:rPr lang="en-US" sz="2000" dirty="0" err="1"/>
              <a:t>ako</a:t>
            </a:r>
            <a:r>
              <a:rPr lang="en-US" sz="2000" dirty="0"/>
              <a:t> </a:t>
            </a:r>
            <a:r>
              <a:rPr lang="en-US" sz="2000" dirty="0" err="1"/>
              <a:t>Fiskalni</a:t>
            </a:r>
            <a:r>
              <a:rPr lang="en-US" sz="2000" dirty="0"/>
              <a:t> </a:t>
            </a:r>
            <a:r>
              <a:rPr lang="en-US" sz="2000" dirty="0" err="1"/>
              <a:t>Savjet</a:t>
            </a:r>
            <a:r>
              <a:rPr lang="en-US" sz="2000" dirty="0"/>
              <a:t> ne </a:t>
            </a:r>
            <a:r>
              <a:rPr lang="en-US" sz="2000" dirty="0" err="1"/>
              <a:t>usvoji</a:t>
            </a:r>
            <a:r>
              <a:rPr lang="en-US" sz="2000" dirty="0"/>
              <a:t> </a:t>
            </a:r>
            <a:r>
              <a:rPr lang="en-US" sz="2000" dirty="0" err="1"/>
              <a:t>dokument</a:t>
            </a:r>
            <a:r>
              <a:rPr lang="en-US" sz="2000" dirty="0"/>
              <a:t> </a:t>
            </a:r>
            <a:r>
              <a:rPr lang="en-US" sz="2000" dirty="0" err="1"/>
              <a:t>Okvirni</a:t>
            </a:r>
            <a:r>
              <a:rPr lang="en-US" sz="2000" dirty="0"/>
              <a:t> </a:t>
            </a:r>
            <a:r>
              <a:rPr lang="en-US" sz="2000" dirty="0" err="1"/>
              <a:t>bilans</a:t>
            </a:r>
            <a:r>
              <a:rPr lang="en-US" sz="2000" dirty="0"/>
              <a:t> </a:t>
            </a:r>
            <a:r>
              <a:rPr lang="en-US" sz="2000" dirty="0" err="1"/>
              <a:t>fiskalne</a:t>
            </a:r>
            <a:r>
              <a:rPr lang="en-US" sz="2000" dirty="0"/>
              <a:t> </a:t>
            </a:r>
            <a:r>
              <a:rPr lang="en-US" sz="2000" dirty="0" err="1"/>
              <a:t>politike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ciljeva-čitav</a:t>
            </a:r>
            <a:r>
              <a:rPr lang="en-US" sz="2000" dirty="0"/>
              <a:t> </a:t>
            </a:r>
            <a:r>
              <a:rPr lang="en-US" sz="2000" dirty="0" err="1"/>
              <a:t>budžetski</a:t>
            </a:r>
            <a:r>
              <a:rPr lang="en-US" sz="2000" dirty="0"/>
              <a:t> </a:t>
            </a:r>
            <a:r>
              <a:rPr lang="en-US" sz="2000" dirty="0" err="1"/>
              <a:t>kalendar</a:t>
            </a:r>
            <a:r>
              <a:rPr lang="en-US" sz="2000" dirty="0"/>
              <a:t> se </a:t>
            </a:r>
            <a:r>
              <a:rPr lang="en-US" sz="2000" dirty="0" err="1"/>
              <a:t>pomjera</a:t>
            </a:r>
            <a:r>
              <a:rPr lang="en-US" sz="2000" dirty="0"/>
              <a:t> </a:t>
            </a:r>
            <a:r>
              <a:rPr lang="en-US" sz="2000" dirty="0" err="1"/>
              <a:t>ka</a:t>
            </a:r>
            <a:r>
              <a:rPr lang="en-US" sz="2000" dirty="0"/>
              <a:t> </a:t>
            </a:r>
            <a:r>
              <a:rPr lang="en-US" sz="2000" dirty="0" err="1"/>
              <a:t>kraju</a:t>
            </a:r>
            <a:r>
              <a:rPr lang="en-US" sz="2000" dirty="0"/>
              <a:t> </a:t>
            </a:r>
            <a:r>
              <a:rPr lang="en-US" sz="2000" dirty="0" err="1"/>
              <a:t>godine</a:t>
            </a:r>
            <a:r>
              <a:rPr lang="en-US" sz="2000" dirty="0"/>
              <a:t>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/>
              <a:t>Komentar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xmlns="" val="2387934455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488686" y="831396"/>
            <a:ext cx="6166627" cy="3562183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2000" dirty="0" err="1"/>
              <a:t>Koliko</a:t>
            </a:r>
            <a:r>
              <a:rPr lang="en-US" sz="2000" dirty="0"/>
              <a:t> </a:t>
            </a:r>
            <a:r>
              <a:rPr lang="en-US" sz="2000" dirty="0" err="1"/>
              <a:t>pitanja</a:t>
            </a:r>
            <a:r>
              <a:rPr lang="en-US" sz="2000" dirty="0"/>
              <a:t> </a:t>
            </a:r>
            <a:r>
              <a:rPr lang="en-US" sz="2000" dirty="0" err="1"/>
              <a:t>sadrži</a:t>
            </a:r>
            <a:r>
              <a:rPr lang="en-US" sz="2000" dirty="0"/>
              <a:t> </a:t>
            </a:r>
            <a:r>
              <a:rPr lang="en-US" sz="2000" dirty="0" err="1" smtClean="0"/>
              <a:t>upitnik</a:t>
            </a:r>
            <a:r>
              <a:rPr lang="en-US" sz="2000" dirty="0" smtClean="0"/>
              <a:t>?</a:t>
            </a:r>
            <a:endParaRPr lang="en-US" sz="2000" dirty="0"/>
          </a:p>
          <a:p>
            <a:pPr algn="ctr">
              <a:lnSpc>
                <a:spcPct val="100000"/>
              </a:lnSpc>
            </a:pPr>
            <a:r>
              <a:rPr lang="en-US" sz="2000" b="1" dirty="0" smtClean="0"/>
              <a:t>14</a:t>
            </a:r>
            <a:r>
              <a:rPr lang="bs-Latn-BA" sz="2000" b="1" dirty="0" smtClean="0"/>
              <a:t>5</a:t>
            </a:r>
          </a:p>
          <a:p>
            <a:pPr algn="ctr">
              <a:lnSpc>
                <a:spcPct val="100000"/>
              </a:lnSpc>
            </a:pPr>
            <a:endParaRPr lang="en-US" sz="1000" dirty="0" smtClean="0"/>
          </a:p>
          <a:p>
            <a:pPr algn="ctr">
              <a:lnSpc>
                <a:spcPct val="100000"/>
              </a:lnSpc>
            </a:pPr>
            <a:r>
              <a:rPr lang="de-DE" sz="2000" dirty="0" smtClean="0"/>
              <a:t>Koliko </a:t>
            </a:r>
            <a:r>
              <a:rPr lang="de-DE" sz="2000" dirty="0"/>
              <a:t>država učestvuje?</a:t>
            </a:r>
          </a:p>
          <a:p>
            <a:pPr algn="ctr">
              <a:lnSpc>
                <a:spcPct val="100000"/>
              </a:lnSpc>
            </a:pPr>
            <a:r>
              <a:rPr lang="de-DE" sz="2000" b="1" dirty="0" smtClean="0"/>
              <a:t>117</a:t>
            </a:r>
            <a:endParaRPr lang="bs-Latn-BA" sz="2000" b="1" dirty="0" smtClean="0"/>
          </a:p>
          <a:p>
            <a:pPr algn="ctr">
              <a:lnSpc>
                <a:spcPct val="100000"/>
              </a:lnSpc>
            </a:pPr>
            <a:endParaRPr lang="de-DE" sz="1000" dirty="0"/>
          </a:p>
          <a:p>
            <a:pPr algn="ctr">
              <a:lnSpc>
                <a:spcPct val="100000"/>
              </a:lnSpc>
            </a:pPr>
            <a:r>
              <a:rPr lang="de-DE" sz="2000" dirty="0"/>
              <a:t>Od kada?</a:t>
            </a:r>
          </a:p>
          <a:p>
            <a:pPr algn="ctr">
              <a:lnSpc>
                <a:spcPct val="100000"/>
              </a:lnSpc>
            </a:pPr>
            <a:r>
              <a:rPr lang="de-DE" sz="2000" b="1" dirty="0" smtClean="0"/>
              <a:t>2006</a:t>
            </a:r>
            <a:endParaRPr lang="bs-Latn-BA" sz="2000" b="1" dirty="0" smtClean="0"/>
          </a:p>
          <a:p>
            <a:pPr algn="ctr">
              <a:lnSpc>
                <a:spcPct val="100000"/>
              </a:lnSpc>
            </a:pPr>
            <a:endParaRPr lang="de-DE" sz="1000" dirty="0"/>
          </a:p>
          <a:p>
            <a:pPr algn="ctr">
              <a:lnSpc>
                <a:spcPct val="100000"/>
              </a:lnSpc>
            </a:pPr>
            <a:r>
              <a:rPr lang="de-DE" sz="2000" dirty="0"/>
              <a:t>Od kada </a:t>
            </a:r>
            <a:r>
              <a:rPr lang="de-DE" sz="2000" dirty="0" smtClean="0"/>
              <a:t>BiH</a:t>
            </a:r>
            <a:r>
              <a:rPr lang="bs-Latn-BA" sz="2000" dirty="0" smtClean="0"/>
              <a:t>?</a:t>
            </a:r>
            <a:endParaRPr lang="de-DE" sz="2000" dirty="0"/>
          </a:p>
          <a:p>
            <a:pPr algn="ctr">
              <a:lnSpc>
                <a:spcPct val="100000"/>
              </a:lnSpc>
            </a:pPr>
            <a:r>
              <a:rPr lang="de-DE" sz="2000" b="1" dirty="0" smtClean="0"/>
              <a:t>2010</a:t>
            </a:r>
            <a:endParaRPr lang="de-DE" sz="20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92538" y="117548"/>
            <a:ext cx="8158924" cy="540544"/>
          </a:xfrm>
        </p:spPr>
        <p:txBody>
          <a:bodyPr/>
          <a:lstStyle/>
          <a:p>
            <a:pPr algn="ctr"/>
            <a:r>
              <a:rPr lang="en-US" sz="2400" dirty="0"/>
              <a:t>OBS: </a:t>
            </a:r>
            <a:r>
              <a:rPr lang="en-US" sz="2400" dirty="0" err="1"/>
              <a:t>osnovni</a:t>
            </a:r>
            <a:r>
              <a:rPr lang="en-US" sz="2400" dirty="0"/>
              <a:t> </a:t>
            </a:r>
            <a:r>
              <a:rPr lang="en-US" sz="2400" dirty="0" err="1"/>
              <a:t>podaci</a:t>
            </a:r>
            <a:endParaRPr lang="de-DE" sz="2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7" y="780756"/>
            <a:ext cx="8225831" cy="2849992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Osigurati</a:t>
            </a:r>
            <a:r>
              <a:rPr lang="en-US" sz="2000" dirty="0"/>
              <a:t> da </a:t>
            </a:r>
            <a:r>
              <a:rPr lang="en-US" sz="2000" dirty="0" err="1"/>
              <a:t>zakonodavne</a:t>
            </a:r>
            <a:r>
              <a:rPr lang="en-US" sz="2000" dirty="0"/>
              <a:t> </a:t>
            </a:r>
            <a:r>
              <a:rPr lang="en-US" sz="2000" dirty="0" err="1"/>
              <a:t>komisije</a:t>
            </a:r>
            <a:r>
              <a:rPr lang="en-US" sz="2000" dirty="0"/>
              <a:t> </a:t>
            </a:r>
            <a:r>
              <a:rPr lang="en-US" sz="2000" dirty="0" err="1"/>
              <a:t>redovito</a:t>
            </a:r>
            <a:r>
              <a:rPr lang="en-US" sz="2000" dirty="0"/>
              <a:t> </a:t>
            </a:r>
            <a:r>
              <a:rPr lang="en-US" sz="2000" dirty="0" err="1"/>
              <a:t>razmatraju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analiziraju</a:t>
            </a:r>
            <a:r>
              <a:rPr lang="en-US" sz="2000" dirty="0"/>
              <a:t> </a:t>
            </a:r>
            <a:r>
              <a:rPr lang="en-US" sz="2000" dirty="0" err="1"/>
              <a:t>Kvartalne</a:t>
            </a:r>
            <a:r>
              <a:rPr lang="en-US" sz="2000" dirty="0"/>
              <a:t> </a:t>
            </a:r>
            <a:r>
              <a:rPr lang="en-US" sz="2000" dirty="0" err="1"/>
              <a:t>izvještaje</a:t>
            </a:r>
            <a:r>
              <a:rPr lang="en-US" sz="2000" dirty="0"/>
              <a:t> o </a:t>
            </a:r>
            <a:r>
              <a:rPr lang="en-US" sz="2000" dirty="0" err="1"/>
              <a:t>izvršenju</a:t>
            </a:r>
            <a:r>
              <a:rPr lang="en-US" sz="2000" dirty="0"/>
              <a:t> </a:t>
            </a:r>
            <a:r>
              <a:rPr lang="en-US" sz="2000" dirty="0" err="1"/>
              <a:t>budžeta</a:t>
            </a:r>
            <a:r>
              <a:rPr lang="en-US" sz="2000" dirty="0"/>
              <a:t>, </a:t>
            </a:r>
            <a:r>
              <a:rPr lang="en-US" sz="2000" dirty="0" err="1"/>
              <a:t>te</a:t>
            </a:r>
            <a:r>
              <a:rPr lang="en-US" sz="2000" dirty="0"/>
              <a:t> da </a:t>
            </a:r>
            <a:r>
              <a:rPr lang="en-US" sz="2000" dirty="0" err="1"/>
              <a:t>zaključke</a:t>
            </a:r>
            <a:r>
              <a:rPr lang="en-US" sz="2000" dirty="0"/>
              <a:t> </a:t>
            </a:r>
            <a:r>
              <a:rPr lang="en-US" sz="2000" dirty="0" err="1"/>
              <a:t>svojih</a:t>
            </a:r>
            <a:r>
              <a:rPr lang="en-US" sz="2000" dirty="0"/>
              <a:t> </a:t>
            </a:r>
            <a:r>
              <a:rPr lang="en-US" sz="2000" dirty="0" err="1"/>
              <a:t>analiza</a:t>
            </a:r>
            <a:r>
              <a:rPr lang="en-US" sz="2000" dirty="0"/>
              <a:t> </a:t>
            </a:r>
            <a:r>
              <a:rPr lang="en-US" sz="2000" dirty="0" err="1"/>
              <a:t>objavljuju</a:t>
            </a:r>
            <a:r>
              <a:rPr lang="en-US" sz="2000" dirty="0"/>
              <a:t> online.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 smtClean="0"/>
              <a:t>Osigurati</a:t>
            </a:r>
            <a:r>
              <a:rPr lang="en-US" sz="2000" dirty="0" smtClean="0"/>
              <a:t> </a:t>
            </a:r>
            <a:r>
              <a:rPr lang="en-US" sz="2000" dirty="0" err="1"/>
              <a:t>konsultacije</a:t>
            </a:r>
            <a:r>
              <a:rPr lang="en-US" sz="2000" dirty="0"/>
              <a:t> </a:t>
            </a:r>
            <a:r>
              <a:rPr lang="en-US" sz="2000" dirty="0" err="1"/>
              <a:t>sa</a:t>
            </a:r>
            <a:r>
              <a:rPr lang="en-US" sz="2000" dirty="0"/>
              <a:t> </a:t>
            </a:r>
            <a:r>
              <a:rPr lang="en-US" sz="2000" dirty="0" err="1"/>
              <a:t>zakonodavcem</a:t>
            </a:r>
            <a:r>
              <a:rPr lang="en-US" sz="2000" dirty="0"/>
              <a:t> (</a:t>
            </a:r>
            <a:r>
              <a:rPr lang="en-US" sz="2000" dirty="0" err="1"/>
              <a:t>PSBiH</a:t>
            </a:r>
            <a:r>
              <a:rPr lang="en-US" sz="2000" dirty="0"/>
              <a:t>) </a:t>
            </a:r>
            <a:r>
              <a:rPr lang="en-US" sz="2000" dirty="0" err="1"/>
              <a:t>prije</a:t>
            </a:r>
            <a:r>
              <a:rPr lang="en-US" sz="2000" dirty="0"/>
              <a:t> </a:t>
            </a:r>
            <a:r>
              <a:rPr lang="en-US" sz="2000" dirty="0" err="1"/>
              <a:t>nego</a:t>
            </a:r>
            <a:r>
              <a:rPr lang="en-US" sz="2000" dirty="0"/>
              <a:t> </a:t>
            </a:r>
            <a:r>
              <a:rPr lang="en-US" sz="2000" dirty="0" err="1"/>
              <a:t>dođe</a:t>
            </a:r>
            <a:r>
              <a:rPr lang="en-US" sz="2000" dirty="0"/>
              <a:t> do </a:t>
            </a:r>
            <a:r>
              <a:rPr lang="en-US" sz="2000" dirty="0" err="1"/>
              <a:t>odstupanja</a:t>
            </a:r>
            <a:r>
              <a:rPr lang="en-US" sz="2000" dirty="0"/>
              <a:t> u </a:t>
            </a:r>
            <a:r>
              <a:rPr lang="en-US" sz="2000" dirty="0" err="1"/>
              <a:t>izvršenju</a:t>
            </a:r>
            <a:r>
              <a:rPr lang="en-US" sz="2000" dirty="0"/>
              <a:t> </a:t>
            </a:r>
            <a:r>
              <a:rPr lang="en-US" sz="2000" dirty="0" err="1"/>
              <a:t>proračuna</a:t>
            </a:r>
            <a:r>
              <a:rPr lang="en-US" sz="2000" dirty="0"/>
              <a:t> u </a:t>
            </a:r>
            <a:r>
              <a:rPr lang="en-US" sz="2000" dirty="0" err="1"/>
              <a:t>odnosu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plan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Osigurati</a:t>
            </a:r>
            <a:r>
              <a:rPr lang="en-US" sz="2000" dirty="0"/>
              <a:t> da </a:t>
            </a:r>
            <a:r>
              <a:rPr lang="en-US" sz="2000" dirty="0" err="1"/>
              <a:t>zakonodavne</a:t>
            </a:r>
            <a:r>
              <a:rPr lang="en-US" sz="2000" dirty="0"/>
              <a:t> </a:t>
            </a:r>
            <a:r>
              <a:rPr lang="en-US" sz="2000" dirty="0" err="1"/>
              <a:t>komisije</a:t>
            </a:r>
            <a:r>
              <a:rPr lang="en-US" sz="2000" dirty="0"/>
              <a:t> </a:t>
            </a:r>
            <a:r>
              <a:rPr lang="en-US" sz="2000" dirty="0" err="1"/>
              <a:t>redovito</a:t>
            </a:r>
            <a:r>
              <a:rPr lang="en-US" sz="2000" dirty="0"/>
              <a:t> </a:t>
            </a:r>
            <a:r>
              <a:rPr lang="en-US" sz="2000" dirty="0" err="1"/>
              <a:t>razmatraju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analiziraju</a:t>
            </a:r>
            <a:r>
              <a:rPr lang="en-US" sz="2000" dirty="0"/>
              <a:t> </a:t>
            </a:r>
            <a:r>
              <a:rPr lang="en-US" sz="2000" dirty="0" err="1"/>
              <a:t>revizorske</a:t>
            </a:r>
            <a:r>
              <a:rPr lang="en-US" sz="2000" dirty="0"/>
              <a:t> </a:t>
            </a:r>
            <a:r>
              <a:rPr lang="en-US" sz="2000" dirty="0" err="1"/>
              <a:t>izvještaje</a:t>
            </a:r>
            <a:r>
              <a:rPr lang="en-US" sz="2000" dirty="0"/>
              <a:t>, </a:t>
            </a:r>
            <a:r>
              <a:rPr lang="en-US" sz="2000" dirty="0" err="1"/>
              <a:t>te</a:t>
            </a:r>
            <a:r>
              <a:rPr lang="en-US" sz="2000" dirty="0"/>
              <a:t> da </a:t>
            </a:r>
            <a:r>
              <a:rPr lang="en-US" sz="2000" dirty="0" err="1"/>
              <a:t>zaključke</a:t>
            </a:r>
            <a:r>
              <a:rPr lang="en-US" sz="2000" dirty="0"/>
              <a:t> </a:t>
            </a:r>
            <a:r>
              <a:rPr lang="en-US" sz="2000" dirty="0" err="1"/>
              <a:t>svojih</a:t>
            </a:r>
            <a:r>
              <a:rPr lang="en-US" sz="2000" dirty="0"/>
              <a:t> </a:t>
            </a:r>
            <a:r>
              <a:rPr lang="en-US" sz="2000" dirty="0" err="1"/>
              <a:t>analiza</a:t>
            </a:r>
            <a:r>
              <a:rPr lang="en-US" sz="2000" dirty="0"/>
              <a:t> </a:t>
            </a:r>
            <a:r>
              <a:rPr lang="en-US" sz="2000" dirty="0" err="1"/>
              <a:t>objavljuju</a:t>
            </a:r>
            <a:r>
              <a:rPr lang="en-US" sz="2000" dirty="0"/>
              <a:t> online.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/>
              <a:t>Nadzor</a:t>
            </a:r>
            <a:r>
              <a:rPr lang="en-US" sz="2400" dirty="0"/>
              <a:t> </a:t>
            </a:r>
            <a:r>
              <a:rPr lang="en-US" sz="2400" dirty="0" err="1"/>
              <a:t>nastavak</a:t>
            </a:r>
            <a:r>
              <a:rPr lang="en-US" sz="2400" dirty="0" smtClean="0"/>
              <a:t>:</a:t>
            </a:r>
            <a:r>
              <a:rPr lang="bs-Latn-BA" sz="2400" dirty="0" smtClean="0"/>
              <a:t> </a:t>
            </a:r>
            <a:r>
              <a:rPr lang="en-US" sz="2400" dirty="0" err="1" smtClean="0"/>
              <a:t>Izvršenje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xmlns="" val="3473154470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8" y="1020968"/>
            <a:ext cx="8058562" cy="2849992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Vjerovatno</a:t>
            </a:r>
            <a:r>
              <a:rPr lang="en-US" sz="2000" dirty="0"/>
              <a:t> </a:t>
            </a:r>
            <a:r>
              <a:rPr lang="en-US" sz="2000" dirty="0" err="1"/>
              <a:t>najbolji</a:t>
            </a:r>
            <a:r>
              <a:rPr lang="en-US" sz="2000" dirty="0"/>
              <a:t> </a:t>
            </a:r>
            <a:r>
              <a:rPr lang="en-US" sz="2000" dirty="0" err="1"/>
              <a:t>dio</a:t>
            </a:r>
            <a:r>
              <a:rPr lang="en-US" sz="2000" dirty="0"/>
              <a:t> </a:t>
            </a:r>
            <a:r>
              <a:rPr lang="en-US" sz="2000" dirty="0" err="1"/>
              <a:t>procesa</a:t>
            </a: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sz="2000" dirty="0" err="1"/>
              <a:t>Preporuka</a:t>
            </a:r>
            <a:r>
              <a:rPr lang="en-US" sz="2000" dirty="0"/>
              <a:t>: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Kako</a:t>
            </a:r>
            <a:r>
              <a:rPr lang="en-US" sz="2000" dirty="0"/>
              <a:t> bi se </a:t>
            </a:r>
            <a:r>
              <a:rPr lang="en-US" sz="2000" dirty="0" err="1"/>
              <a:t>osigurala</a:t>
            </a:r>
            <a:r>
              <a:rPr lang="en-US" sz="2000" dirty="0"/>
              <a:t> </a:t>
            </a:r>
            <a:r>
              <a:rPr lang="en-US" sz="2000" dirty="0" err="1"/>
              <a:t>neovisnost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poboljšao</a:t>
            </a:r>
            <a:r>
              <a:rPr lang="en-US" sz="2000" dirty="0"/>
              <a:t> </a:t>
            </a:r>
            <a:r>
              <a:rPr lang="en-US" sz="2000" dirty="0" err="1"/>
              <a:t>nadzor</a:t>
            </a:r>
            <a:r>
              <a:rPr lang="en-US" sz="2000" dirty="0"/>
              <a:t> od </a:t>
            </a:r>
            <a:r>
              <a:rPr lang="en-US" sz="2000" dirty="0" err="1"/>
              <a:t>strane</a:t>
            </a:r>
            <a:r>
              <a:rPr lang="en-US" sz="2000" dirty="0"/>
              <a:t> </a:t>
            </a:r>
            <a:r>
              <a:rPr lang="en-US" sz="2000" dirty="0" err="1"/>
              <a:t>Ureda</a:t>
            </a:r>
            <a:r>
              <a:rPr lang="en-US" sz="2000" dirty="0"/>
              <a:t> </a:t>
            </a:r>
            <a:r>
              <a:rPr lang="en-US" sz="2000" dirty="0" err="1"/>
              <a:t>za</a:t>
            </a:r>
            <a:r>
              <a:rPr lang="en-US" sz="2000" dirty="0"/>
              <a:t> </a:t>
            </a:r>
            <a:r>
              <a:rPr lang="en-US" sz="2000" dirty="0" err="1"/>
              <a:t>reviziju</a:t>
            </a:r>
            <a:r>
              <a:rPr lang="en-US" sz="2000" dirty="0"/>
              <a:t> </a:t>
            </a:r>
            <a:r>
              <a:rPr lang="en-US" sz="2000" dirty="0" err="1"/>
              <a:t>institucija</a:t>
            </a:r>
            <a:r>
              <a:rPr lang="en-US" sz="2000" dirty="0"/>
              <a:t> </a:t>
            </a:r>
            <a:r>
              <a:rPr lang="en-US" sz="2000" dirty="0" err="1"/>
              <a:t>BiH</a:t>
            </a:r>
            <a:r>
              <a:rPr lang="en-US" sz="2000" dirty="0"/>
              <a:t>, </a:t>
            </a:r>
            <a:r>
              <a:rPr lang="en-US" sz="2000" dirty="0" err="1"/>
              <a:t>preporučuju</a:t>
            </a:r>
            <a:r>
              <a:rPr lang="en-US" sz="2000" dirty="0"/>
              <a:t> se </a:t>
            </a:r>
            <a:r>
              <a:rPr lang="en-US" sz="2000" dirty="0" err="1"/>
              <a:t>sljedeće</a:t>
            </a:r>
            <a:r>
              <a:rPr lang="en-US" sz="2000" dirty="0"/>
              <a:t> </a:t>
            </a:r>
            <a:r>
              <a:rPr lang="en-US" sz="2000" dirty="0" err="1"/>
              <a:t>aktivnosti</a:t>
            </a:r>
            <a:r>
              <a:rPr lang="en-US" sz="2000" dirty="0"/>
              <a:t>: </a:t>
            </a:r>
            <a:r>
              <a:rPr lang="en-US" sz="2000" dirty="0" err="1"/>
              <a:t>Osigurati</a:t>
            </a:r>
            <a:r>
              <a:rPr lang="en-US" sz="2000" dirty="0"/>
              <a:t> da </a:t>
            </a:r>
            <a:r>
              <a:rPr lang="en-US" sz="2000" dirty="0" err="1"/>
              <a:t>su</a:t>
            </a:r>
            <a:r>
              <a:rPr lang="en-US" sz="2000" dirty="0"/>
              <a:t> </a:t>
            </a:r>
            <a:r>
              <a:rPr lang="en-US" sz="2000" dirty="0" err="1"/>
              <a:t>revizorski</a:t>
            </a:r>
            <a:r>
              <a:rPr lang="en-US" sz="2000" dirty="0"/>
              <a:t> </a:t>
            </a:r>
            <a:r>
              <a:rPr lang="en-US" sz="2000" dirty="0" err="1"/>
              <a:t>procesi</a:t>
            </a:r>
            <a:r>
              <a:rPr lang="en-US" sz="2000" dirty="0"/>
              <a:t> </a:t>
            </a:r>
            <a:r>
              <a:rPr lang="en-US" sz="2000" dirty="0" err="1"/>
              <a:t>revidirani</a:t>
            </a:r>
            <a:r>
              <a:rPr lang="en-US" sz="2000" dirty="0"/>
              <a:t> od </a:t>
            </a:r>
            <a:r>
              <a:rPr lang="en-US" sz="2000" dirty="0" err="1"/>
              <a:t>strane</a:t>
            </a:r>
            <a:r>
              <a:rPr lang="en-US" sz="2000" dirty="0"/>
              <a:t> </a:t>
            </a:r>
            <a:r>
              <a:rPr lang="en-US" sz="2000" dirty="0" err="1"/>
              <a:t>nezavisne</a:t>
            </a:r>
            <a:r>
              <a:rPr lang="en-US" sz="2000" dirty="0"/>
              <a:t> </a:t>
            </a:r>
            <a:r>
              <a:rPr lang="en-US" sz="2000" dirty="0" err="1"/>
              <a:t>agencije</a:t>
            </a:r>
            <a:r>
              <a:rPr lang="en-US" sz="2000" dirty="0"/>
              <a:t>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 smtClean="0"/>
              <a:t>Ured</a:t>
            </a:r>
            <a:r>
              <a:rPr lang="en-US" sz="2400" dirty="0" smtClean="0"/>
              <a:t> </a:t>
            </a:r>
            <a:r>
              <a:rPr lang="en-US" sz="2400" dirty="0" err="1"/>
              <a:t>za</a:t>
            </a:r>
            <a:r>
              <a:rPr lang="en-US" sz="2400" dirty="0"/>
              <a:t> </a:t>
            </a:r>
            <a:r>
              <a:rPr lang="en-US" sz="2400" dirty="0" err="1"/>
              <a:t>reviziju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xmlns="" val="1475184257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8" y="1020967"/>
            <a:ext cx="8058562" cy="3651393"/>
          </a:xfrm>
        </p:spPr>
        <p:txBody>
          <a:bodyPr/>
          <a:lstStyle/>
          <a:p>
            <a:pPr algn="ctr"/>
            <a:r>
              <a:rPr lang="bs-Latn-BA" dirty="0"/>
              <a:t>Poland 95 </a:t>
            </a:r>
          </a:p>
          <a:p>
            <a:pPr algn="ctr"/>
            <a:r>
              <a:rPr lang="bs-Latn-BA" b="1" dirty="0"/>
              <a:t>Bosnia and Herzegovina 89 </a:t>
            </a:r>
          </a:p>
          <a:p>
            <a:pPr algn="ctr"/>
            <a:r>
              <a:rPr lang="bs-Latn-BA" dirty="0"/>
              <a:t>Croatia 89 </a:t>
            </a:r>
          </a:p>
          <a:p>
            <a:pPr algn="ctr"/>
            <a:r>
              <a:rPr lang="bs-Latn-BA" dirty="0"/>
              <a:t>Czech Republic 89 </a:t>
            </a:r>
          </a:p>
          <a:p>
            <a:pPr algn="ctr"/>
            <a:r>
              <a:rPr lang="bs-Latn-BA" dirty="0"/>
              <a:t>Bulgaria 83 </a:t>
            </a:r>
          </a:p>
          <a:p>
            <a:pPr algn="ctr"/>
            <a:r>
              <a:rPr lang="bs-Latn-BA" dirty="0"/>
              <a:t>Moldova 83 </a:t>
            </a:r>
          </a:p>
          <a:p>
            <a:pPr algn="ctr"/>
            <a:r>
              <a:rPr lang="bs-Latn-BA" dirty="0"/>
              <a:t>Serbia 83 </a:t>
            </a:r>
          </a:p>
          <a:p>
            <a:pPr algn="ctr"/>
            <a:r>
              <a:rPr lang="bs-Latn-BA" dirty="0"/>
              <a:t>Slovenia 83 </a:t>
            </a:r>
          </a:p>
          <a:p>
            <a:pPr algn="ctr"/>
            <a:r>
              <a:rPr lang="bs-Latn-BA" dirty="0"/>
              <a:t>Ukraine 83 </a:t>
            </a:r>
          </a:p>
          <a:p>
            <a:pPr algn="ctr"/>
            <a:r>
              <a:rPr lang="bs-Latn-BA" dirty="0"/>
              <a:t>Hungary 78 </a:t>
            </a:r>
          </a:p>
          <a:p>
            <a:pPr algn="ctr"/>
            <a:r>
              <a:rPr lang="bs-Latn-BA" dirty="0"/>
              <a:t>Turkey 78 </a:t>
            </a:r>
          </a:p>
          <a:p>
            <a:pPr algn="ctr"/>
            <a:r>
              <a:rPr lang="bs-Latn-BA" dirty="0"/>
              <a:t>Albania 72 </a:t>
            </a:r>
          </a:p>
          <a:p>
            <a:pPr algn="ctr"/>
            <a:r>
              <a:rPr lang="bs-Latn-BA" dirty="0"/>
              <a:t>Slovakia 72 </a:t>
            </a:r>
          </a:p>
          <a:p>
            <a:pPr algn="ctr"/>
            <a:r>
              <a:rPr lang="bs-Latn-BA" dirty="0"/>
              <a:t>Macedonia 67 </a:t>
            </a:r>
          </a:p>
          <a:p>
            <a:pPr algn="ctr"/>
            <a:r>
              <a:rPr lang="bs-Latn-BA" dirty="0"/>
              <a:t>Romania 67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52183" y="240212"/>
            <a:ext cx="4839634" cy="540544"/>
          </a:xfrm>
        </p:spPr>
        <p:txBody>
          <a:bodyPr/>
          <a:lstStyle/>
          <a:p>
            <a:pPr algn="ctr"/>
            <a:r>
              <a:rPr lang="en-US" sz="2400" dirty="0" err="1" smtClean="0"/>
              <a:t>Revizija</a:t>
            </a:r>
            <a:r>
              <a:rPr lang="bs-Latn-BA" sz="2400" dirty="0" smtClean="0"/>
              <a:t> </a:t>
            </a:r>
            <a:r>
              <a:rPr lang="en-US" sz="2400" dirty="0" smtClean="0"/>
              <a:t>-</a:t>
            </a:r>
            <a:r>
              <a:rPr lang="bs-Latn-BA" sz="2400" dirty="0" smtClean="0"/>
              <a:t> </a:t>
            </a:r>
            <a:r>
              <a:rPr lang="en-US" sz="2400" dirty="0" err="1" smtClean="0"/>
              <a:t>najbolji</a:t>
            </a:r>
            <a:r>
              <a:rPr lang="en-US" sz="2400" dirty="0" smtClean="0"/>
              <a:t> </a:t>
            </a:r>
            <a:r>
              <a:rPr lang="en-US" sz="2400" dirty="0" err="1"/>
              <a:t>dio</a:t>
            </a:r>
            <a:r>
              <a:rPr lang="en-US" sz="2400" dirty="0"/>
              <a:t>!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xmlns="" val="3639583167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err="1"/>
              <a:t>Budžetski</a:t>
            </a:r>
            <a:r>
              <a:rPr lang="en-US" sz="1600" dirty="0"/>
              <a:t> </a:t>
            </a:r>
            <a:r>
              <a:rPr lang="en-US" sz="1600" dirty="0" err="1"/>
              <a:t>ciklus</a:t>
            </a:r>
            <a:r>
              <a:rPr lang="en-US" sz="1600" dirty="0"/>
              <a:t> </a:t>
            </a:r>
            <a:r>
              <a:rPr lang="en-US" sz="1600" dirty="0" err="1"/>
              <a:t>podijeljen</a:t>
            </a:r>
            <a:r>
              <a:rPr lang="en-US" sz="1600" dirty="0"/>
              <a:t> u 4 faze: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-</a:t>
            </a:r>
            <a:r>
              <a:rPr lang="bs-Latn-BA" sz="1600" dirty="0" smtClean="0"/>
              <a:t> P</a:t>
            </a:r>
            <a:r>
              <a:rPr lang="en-US" sz="1600" dirty="0" err="1" smtClean="0"/>
              <a:t>riprema</a:t>
            </a:r>
            <a:r>
              <a:rPr lang="en-US" sz="1600" dirty="0"/>
              <a:t>, 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-</a:t>
            </a:r>
            <a:r>
              <a:rPr lang="bs-Latn-BA" sz="1600" dirty="0" smtClean="0"/>
              <a:t> U</a:t>
            </a:r>
            <a:r>
              <a:rPr lang="en-US" sz="1600" dirty="0" err="1" smtClean="0"/>
              <a:t>svajanje</a:t>
            </a:r>
            <a:r>
              <a:rPr lang="en-US" sz="1600" dirty="0"/>
              <a:t>, 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-</a:t>
            </a:r>
            <a:r>
              <a:rPr lang="bs-Latn-BA" sz="1600" dirty="0" smtClean="0"/>
              <a:t> I</a:t>
            </a:r>
            <a:r>
              <a:rPr lang="en-US" sz="1600" dirty="0" err="1" smtClean="0"/>
              <a:t>zvršenje</a:t>
            </a:r>
            <a:r>
              <a:rPr lang="en-US" sz="1600" dirty="0"/>
              <a:t>, 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-</a:t>
            </a:r>
            <a:r>
              <a:rPr lang="bs-Latn-BA" sz="1600" dirty="0" smtClean="0"/>
              <a:t> R</a:t>
            </a:r>
            <a:r>
              <a:rPr lang="en-US" sz="1600" dirty="0" err="1" smtClean="0"/>
              <a:t>evizija</a:t>
            </a:r>
            <a:r>
              <a:rPr lang="en-US" sz="1600" dirty="0" smtClean="0"/>
              <a:t> </a:t>
            </a:r>
            <a:endParaRPr lang="bs-Latn-BA" sz="1600" dirty="0" smtClean="0"/>
          </a:p>
          <a:p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err="1"/>
              <a:t>Pregled</a:t>
            </a:r>
            <a:r>
              <a:rPr lang="en-US" sz="1600" dirty="0"/>
              <a:t> </a:t>
            </a:r>
            <a:r>
              <a:rPr lang="en-US" sz="1600" dirty="0" err="1"/>
              <a:t>ima</a:t>
            </a:r>
            <a:r>
              <a:rPr lang="en-US" sz="1600" dirty="0"/>
              <a:t> 3 </a:t>
            </a:r>
            <a:r>
              <a:rPr lang="en-US" sz="1600" dirty="0" err="1"/>
              <a:t>dijela</a:t>
            </a:r>
            <a:r>
              <a:rPr lang="en-US" sz="1600" dirty="0"/>
              <a:t>:</a:t>
            </a:r>
          </a:p>
          <a:p>
            <a:r>
              <a:rPr lang="bs-Latn-BA" sz="1600" dirty="0" smtClean="0"/>
              <a:t>	- </a:t>
            </a:r>
            <a:r>
              <a:rPr lang="en-US" sz="1600" dirty="0" err="1" smtClean="0"/>
              <a:t>Transparentost</a:t>
            </a:r>
            <a:r>
              <a:rPr lang="en-US" sz="1600" dirty="0" smtClean="0"/>
              <a:t> </a:t>
            </a:r>
            <a:endParaRPr lang="en-US" sz="1600" dirty="0"/>
          </a:p>
          <a:p>
            <a:r>
              <a:rPr lang="bs-Latn-BA" sz="1600" dirty="0" smtClean="0"/>
              <a:t>	- </a:t>
            </a:r>
            <a:r>
              <a:rPr lang="en-US" sz="1600" dirty="0" err="1" smtClean="0"/>
              <a:t>Učešće</a:t>
            </a:r>
            <a:r>
              <a:rPr lang="en-US" sz="1600" dirty="0" smtClean="0"/>
              <a:t> </a:t>
            </a:r>
            <a:r>
              <a:rPr lang="en-US" sz="1600" dirty="0" err="1"/>
              <a:t>javnosti</a:t>
            </a:r>
            <a:endParaRPr lang="en-US" sz="1600" dirty="0"/>
          </a:p>
          <a:p>
            <a:r>
              <a:rPr lang="bs-Latn-BA" sz="1600" dirty="0" smtClean="0"/>
              <a:t>	- </a:t>
            </a:r>
            <a:r>
              <a:rPr lang="en-US" sz="1600" dirty="0" err="1" smtClean="0"/>
              <a:t>Nadzor</a:t>
            </a:r>
            <a:r>
              <a:rPr lang="en-US" sz="1600" dirty="0" smtClean="0"/>
              <a:t> </a:t>
            </a:r>
            <a:r>
              <a:rPr lang="en-US" sz="1600" dirty="0" err="1"/>
              <a:t>nad</a:t>
            </a:r>
            <a:r>
              <a:rPr lang="en-US" sz="1600" dirty="0"/>
              <a:t> </a:t>
            </a:r>
            <a:r>
              <a:rPr lang="en-US" sz="1600" dirty="0" err="1"/>
              <a:t>budžetom</a:t>
            </a:r>
            <a:endParaRPr lang="en-US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52183" y="240212"/>
            <a:ext cx="4839634" cy="540544"/>
          </a:xfrm>
        </p:spPr>
        <p:txBody>
          <a:bodyPr/>
          <a:lstStyle/>
          <a:p>
            <a:pPr algn="ctr"/>
            <a:r>
              <a:rPr lang="en-US" sz="2400" dirty="0"/>
              <a:t>OBS-</a:t>
            </a:r>
            <a:r>
              <a:rPr lang="en-US" sz="2400" dirty="0" err="1"/>
              <a:t>osnovni</a:t>
            </a:r>
            <a:r>
              <a:rPr lang="en-US" sz="2400" dirty="0"/>
              <a:t> </a:t>
            </a:r>
            <a:r>
              <a:rPr lang="en-US" sz="2400" dirty="0" err="1"/>
              <a:t>podaci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xmlns="" val="140583588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52183" y="0"/>
            <a:ext cx="4839634" cy="540544"/>
          </a:xfrm>
        </p:spPr>
        <p:txBody>
          <a:bodyPr/>
          <a:lstStyle/>
          <a:p>
            <a:pPr algn="ctr"/>
            <a:r>
              <a:rPr lang="en-US" sz="2400" dirty="0" err="1"/>
              <a:t>Gdje</a:t>
            </a:r>
            <a:r>
              <a:rPr lang="en-US" sz="2400" dirty="0"/>
              <a:t> </a:t>
            </a:r>
            <a:r>
              <a:rPr lang="en-US" sz="2400" dirty="0" err="1"/>
              <a:t>smo</a:t>
            </a:r>
            <a:r>
              <a:rPr lang="en-US" sz="2400" dirty="0"/>
              <a:t>? 84/117 </a:t>
            </a:r>
            <a:endParaRPr lang="de-DE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71343916"/>
              </p:ext>
            </p:extLst>
          </p:nvPr>
        </p:nvGraphicFramePr>
        <p:xfrm>
          <a:off x="602166" y="618895"/>
          <a:ext cx="7939668" cy="3696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084260484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8" y="1020968"/>
            <a:ext cx="7891294" cy="2849992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000" dirty="0" err="1"/>
              <a:t>Dva</a:t>
            </a:r>
            <a:r>
              <a:rPr lang="en-US" sz="2000" dirty="0"/>
              <a:t> </a:t>
            </a:r>
            <a:r>
              <a:rPr lang="en-US" sz="2000" dirty="0" err="1"/>
              <a:t>problema</a:t>
            </a:r>
            <a:r>
              <a:rPr lang="en-US" sz="2000" dirty="0"/>
              <a:t>: </a:t>
            </a:r>
          </a:p>
          <a:p>
            <a:r>
              <a:rPr lang="bs-Latn-BA" sz="2000" dirty="0" smtClean="0"/>
              <a:t>	</a:t>
            </a:r>
            <a:r>
              <a:rPr lang="en-US" sz="2000" dirty="0" smtClean="0"/>
              <a:t>1</a:t>
            </a:r>
            <a:r>
              <a:rPr lang="en-US" sz="2000" dirty="0"/>
              <a:t>) </a:t>
            </a:r>
            <a:r>
              <a:rPr lang="en-US" sz="2000" dirty="0" err="1"/>
              <a:t>Nizak</a:t>
            </a:r>
            <a:r>
              <a:rPr lang="en-US" sz="2000" dirty="0"/>
              <a:t> </a:t>
            </a:r>
            <a:r>
              <a:rPr lang="en-US" sz="2000" dirty="0" err="1"/>
              <a:t>nivo</a:t>
            </a:r>
            <a:r>
              <a:rPr lang="en-US" sz="2000" dirty="0"/>
              <a:t> 33/100</a:t>
            </a:r>
            <a:r>
              <a:rPr lang="en-US" sz="2000" dirty="0" smtClean="0"/>
              <a:t>:</a:t>
            </a:r>
            <a:r>
              <a:rPr lang="bs-Latn-BA" sz="2000" dirty="0" smtClean="0"/>
              <a:t> </a:t>
            </a:r>
            <a:r>
              <a:rPr lang="en-US" sz="2000" dirty="0" err="1" smtClean="0"/>
              <a:t>daleko</a:t>
            </a:r>
            <a:r>
              <a:rPr lang="en-US" sz="2000" dirty="0" smtClean="0"/>
              <a:t> </a:t>
            </a:r>
            <a:r>
              <a:rPr lang="en-US" sz="2000" dirty="0"/>
              <a:t>od </a:t>
            </a:r>
            <a:r>
              <a:rPr lang="en-US" sz="2000" dirty="0" err="1"/>
              <a:t>prolaza</a:t>
            </a:r>
            <a:r>
              <a:rPr lang="en-US" sz="2000" dirty="0"/>
              <a:t> </a:t>
            </a:r>
            <a:r>
              <a:rPr lang="en-US" sz="2000" dirty="0" err="1"/>
              <a:t>daleko</a:t>
            </a:r>
            <a:r>
              <a:rPr lang="en-US" sz="2000" dirty="0"/>
              <a:t> od </a:t>
            </a:r>
            <a:r>
              <a:rPr lang="en-US" sz="2000" dirty="0" err="1"/>
              <a:t>prosjeka</a:t>
            </a:r>
            <a:endParaRPr lang="en-US" sz="2000" dirty="0"/>
          </a:p>
          <a:p>
            <a:r>
              <a:rPr lang="bs-Latn-BA" sz="2000" dirty="0" smtClean="0"/>
              <a:t>	</a:t>
            </a:r>
            <a:r>
              <a:rPr lang="en-US" sz="2000" dirty="0" smtClean="0"/>
              <a:t>-</a:t>
            </a:r>
            <a:r>
              <a:rPr lang="bs-Latn-BA" sz="2000" dirty="0" smtClean="0"/>
              <a:t> </a:t>
            </a:r>
            <a:r>
              <a:rPr lang="en-US" sz="2000" dirty="0" err="1" smtClean="0"/>
              <a:t>Prolazna</a:t>
            </a:r>
            <a:r>
              <a:rPr lang="en-US" sz="2000" dirty="0" smtClean="0"/>
              <a:t> </a:t>
            </a:r>
            <a:r>
              <a:rPr lang="en-US" sz="2000" dirty="0" err="1"/>
              <a:t>ocjena</a:t>
            </a:r>
            <a:r>
              <a:rPr lang="en-US" sz="2000" dirty="0"/>
              <a:t> 61</a:t>
            </a:r>
          </a:p>
          <a:p>
            <a:r>
              <a:rPr lang="bs-Latn-BA" sz="2000" dirty="0" smtClean="0"/>
              <a:t>	</a:t>
            </a:r>
            <a:r>
              <a:rPr lang="en-US" sz="2000" dirty="0" smtClean="0"/>
              <a:t>-</a:t>
            </a:r>
            <a:r>
              <a:rPr lang="bs-Latn-BA" sz="2000" dirty="0" smtClean="0"/>
              <a:t> </a:t>
            </a:r>
            <a:r>
              <a:rPr lang="en-US" sz="2000" dirty="0" err="1" smtClean="0"/>
              <a:t>Prosječna</a:t>
            </a:r>
            <a:r>
              <a:rPr lang="en-US" sz="2000" dirty="0" smtClean="0"/>
              <a:t> </a:t>
            </a:r>
            <a:r>
              <a:rPr lang="en-US" sz="2000" dirty="0" err="1"/>
              <a:t>ocjena</a:t>
            </a:r>
            <a:r>
              <a:rPr lang="en-US" sz="2000" dirty="0"/>
              <a:t> 45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bs-Latn-BA" sz="2000" dirty="0" smtClean="0"/>
              <a:t>	</a:t>
            </a:r>
            <a:r>
              <a:rPr lang="en-US" sz="2000" dirty="0" smtClean="0"/>
              <a:t>2</a:t>
            </a:r>
            <a:r>
              <a:rPr lang="en-US" sz="2000" dirty="0"/>
              <a:t>) </a:t>
            </a:r>
            <a:r>
              <a:rPr lang="en-US" sz="2000" dirty="0" err="1"/>
              <a:t>Negativan</a:t>
            </a:r>
            <a:r>
              <a:rPr lang="en-US" sz="2000" dirty="0"/>
              <a:t> trend:</a:t>
            </a:r>
          </a:p>
          <a:p>
            <a:r>
              <a:rPr lang="bs-Latn-BA" sz="2000" dirty="0" smtClean="0"/>
              <a:t>	</a:t>
            </a:r>
            <a:r>
              <a:rPr lang="en-US" sz="2000" dirty="0" err="1" smtClean="0"/>
              <a:t>Plasman</a:t>
            </a:r>
            <a:r>
              <a:rPr lang="en-US" sz="2000" dirty="0" smtClean="0"/>
              <a:t> </a:t>
            </a:r>
            <a:r>
              <a:rPr lang="en-US" sz="2000" dirty="0"/>
              <a:t>se </a:t>
            </a:r>
            <a:r>
              <a:rPr lang="en-US" sz="2000" dirty="0" err="1"/>
              <a:t>pogoršava</a:t>
            </a:r>
            <a:r>
              <a:rPr lang="en-US" sz="2000" dirty="0"/>
              <a:t> </a:t>
            </a:r>
            <a:r>
              <a:rPr lang="en-US" sz="2000" dirty="0" err="1"/>
              <a:t>nakon</a:t>
            </a:r>
            <a:r>
              <a:rPr lang="en-US" sz="2000" dirty="0"/>
              <a:t> </a:t>
            </a:r>
            <a:r>
              <a:rPr lang="en-US" sz="2000" dirty="0" smtClean="0"/>
              <a:t>2012</a:t>
            </a:r>
            <a:endParaRPr lang="en-US" sz="2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sz="2400" dirty="0"/>
              <a:t>Transparentost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255969338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8" y="1020968"/>
            <a:ext cx="8348494" cy="2849992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Redovna</a:t>
            </a:r>
            <a:r>
              <a:rPr lang="en-US" sz="2000" dirty="0"/>
              <a:t> </a:t>
            </a:r>
            <a:r>
              <a:rPr lang="en-US" sz="2000" dirty="0" err="1"/>
              <a:t>izrada</a:t>
            </a:r>
            <a:r>
              <a:rPr lang="en-US" sz="2000" dirty="0"/>
              <a:t> </a:t>
            </a:r>
            <a:r>
              <a:rPr lang="en-US" sz="2000" dirty="0" err="1"/>
              <a:t>budžeta</a:t>
            </a:r>
            <a:r>
              <a:rPr lang="en-US" sz="2000" dirty="0"/>
              <a:t> </a:t>
            </a:r>
            <a:r>
              <a:rPr lang="en-US" sz="2000" dirty="0" err="1"/>
              <a:t>za</a:t>
            </a:r>
            <a:r>
              <a:rPr lang="en-US" sz="2000" dirty="0"/>
              <a:t> </a:t>
            </a:r>
            <a:r>
              <a:rPr lang="en-US" sz="2000" dirty="0" err="1"/>
              <a:t>građane</a:t>
            </a:r>
            <a:r>
              <a:rPr lang="en-US" sz="2000" dirty="0"/>
              <a:t> (</a:t>
            </a:r>
            <a:r>
              <a:rPr lang="en-US" sz="2000" dirty="0" err="1"/>
              <a:t>Počelo</a:t>
            </a:r>
            <a:r>
              <a:rPr lang="en-US" sz="2000" dirty="0"/>
              <a:t> je!)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Blagovremeni</a:t>
            </a:r>
            <a:r>
              <a:rPr lang="en-US" sz="2000" dirty="0"/>
              <a:t> </a:t>
            </a:r>
            <a:r>
              <a:rPr lang="en-US" sz="2000" dirty="0" err="1"/>
              <a:t>polugodišnji</a:t>
            </a:r>
            <a:r>
              <a:rPr lang="en-US" sz="2000" dirty="0"/>
              <a:t> </a:t>
            </a:r>
            <a:r>
              <a:rPr lang="en-US" sz="2000" dirty="0" err="1"/>
              <a:t>izvještaj</a:t>
            </a:r>
            <a:r>
              <a:rPr lang="en-US" sz="2000" dirty="0"/>
              <a:t> o </a:t>
            </a:r>
            <a:r>
              <a:rPr lang="en-US" sz="2000" dirty="0" err="1"/>
              <a:t>izvršenju</a:t>
            </a:r>
            <a:endParaRPr lang="en-US" sz="20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Izrada</a:t>
            </a:r>
            <a:r>
              <a:rPr lang="en-US" sz="2000" dirty="0"/>
              <a:t> </a:t>
            </a:r>
            <a:r>
              <a:rPr lang="en-US" sz="2000" dirty="0" err="1"/>
              <a:t>dokumenta</a:t>
            </a:r>
            <a:r>
              <a:rPr lang="en-US" sz="2000" dirty="0"/>
              <a:t> </a:t>
            </a:r>
            <a:r>
              <a:rPr lang="en-US" sz="2000" dirty="0" err="1"/>
              <a:t>Polugodišnji</a:t>
            </a:r>
            <a:r>
              <a:rPr lang="en-US" sz="2000" dirty="0"/>
              <a:t> </a:t>
            </a:r>
            <a:r>
              <a:rPr lang="en-US" sz="2000" dirty="0" err="1"/>
              <a:t>pregled</a:t>
            </a:r>
            <a:r>
              <a:rPr lang="en-US" sz="2000" dirty="0"/>
              <a:t> </a:t>
            </a:r>
            <a:r>
              <a:rPr lang="en-US" sz="2000" dirty="0" err="1"/>
              <a:t>koji</a:t>
            </a:r>
            <a:r>
              <a:rPr lang="en-US" sz="2000" dirty="0"/>
              <a:t> bi </a:t>
            </a:r>
            <a:r>
              <a:rPr lang="en-US" sz="2000" dirty="0" err="1"/>
              <a:t>sadržao</a:t>
            </a:r>
            <a:r>
              <a:rPr lang="en-US" sz="2000" dirty="0"/>
              <a:t> </a:t>
            </a:r>
            <a:r>
              <a:rPr lang="en-US" sz="2000" dirty="0" err="1"/>
              <a:t>sveobuhvatne</a:t>
            </a:r>
            <a:r>
              <a:rPr lang="en-US" sz="2000" dirty="0"/>
              <a:t> </a:t>
            </a:r>
            <a:r>
              <a:rPr lang="en-US" sz="2000" dirty="0" err="1"/>
              <a:t>ažurirane</a:t>
            </a:r>
            <a:r>
              <a:rPr lang="en-US" sz="2000" dirty="0"/>
              <a:t> </a:t>
            </a:r>
            <a:r>
              <a:rPr lang="en-US" sz="2000" dirty="0" err="1"/>
              <a:t>informacije</a:t>
            </a:r>
            <a:r>
              <a:rPr lang="en-US" sz="2000" dirty="0"/>
              <a:t> o </a:t>
            </a:r>
            <a:r>
              <a:rPr lang="en-US" sz="2000" dirty="0" err="1"/>
              <a:t>implementaciji</a:t>
            </a:r>
            <a:r>
              <a:rPr lang="en-US" sz="2000" dirty="0"/>
              <a:t> </a:t>
            </a:r>
            <a:r>
              <a:rPr lang="en-US" sz="2000" dirty="0" err="1"/>
              <a:t>budžeta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polovini</a:t>
            </a:r>
            <a:r>
              <a:rPr lang="en-US" sz="2000" dirty="0"/>
              <a:t> </a:t>
            </a:r>
            <a:r>
              <a:rPr lang="en-US" sz="2000" dirty="0" err="1"/>
              <a:t>fiskalne</a:t>
            </a:r>
            <a:r>
              <a:rPr lang="en-US" sz="2000" dirty="0"/>
              <a:t> </a:t>
            </a:r>
            <a:r>
              <a:rPr lang="en-US" sz="2000" dirty="0" err="1"/>
              <a:t>godine</a:t>
            </a:r>
            <a:r>
              <a:rPr lang="en-US" sz="2000" dirty="0"/>
              <a:t>; </a:t>
            </a:r>
            <a:r>
              <a:rPr lang="en-US" sz="2000" dirty="0" err="1"/>
              <a:t>uključuje</a:t>
            </a:r>
            <a:r>
              <a:rPr lang="en-US" sz="2000" dirty="0"/>
              <a:t> </a:t>
            </a:r>
            <a:r>
              <a:rPr lang="en-US" sz="2000" dirty="0" err="1"/>
              <a:t>pregled</a:t>
            </a:r>
            <a:r>
              <a:rPr lang="en-US" sz="2000" dirty="0"/>
              <a:t> </a:t>
            </a:r>
            <a:r>
              <a:rPr lang="en-US" sz="2000" dirty="0" err="1"/>
              <a:t>ekonomskih</a:t>
            </a:r>
            <a:r>
              <a:rPr lang="en-US" sz="2000" dirty="0"/>
              <a:t> </a:t>
            </a:r>
            <a:r>
              <a:rPr lang="en-US" sz="2000" dirty="0" err="1"/>
              <a:t>pretpostavki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ažuriranu</a:t>
            </a:r>
            <a:r>
              <a:rPr lang="en-US" sz="2000" dirty="0"/>
              <a:t> </a:t>
            </a:r>
            <a:r>
              <a:rPr lang="en-US" sz="2000" dirty="0" err="1"/>
              <a:t>prognozu</a:t>
            </a:r>
            <a:r>
              <a:rPr lang="en-US" sz="2000" dirty="0"/>
              <a:t> </a:t>
            </a:r>
            <a:r>
              <a:rPr lang="en-US" sz="2000" dirty="0" err="1"/>
              <a:t>budžetskih</a:t>
            </a:r>
            <a:r>
              <a:rPr lang="en-US" sz="2000" dirty="0"/>
              <a:t> </a:t>
            </a:r>
            <a:r>
              <a:rPr lang="en-US" sz="2000" dirty="0" err="1"/>
              <a:t>ishoda</a:t>
            </a:r>
            <a:r>
              <a:rPr lang="en-US" sz="2000" dirty="0"/>
              <a:t>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/>
              <a:t>Kako</a:t>
            </a:r>
            <a:r>
              <a:rPr lang="en-US" sz="2400" dirty="0"/>
              <a:t> </a:t>
            </a:r>
            <a:r>
              <a:rPr lang="en-US" sz="2400" dirty="0" err="1"/>
              <a:t>popraviti</a:t>
            </a:r>
            <a:r>
              <a:rPr lang="en-US" sz="2400" dirty="0"/>
              <a:t> </a:t>
            </a:r>
            <a:r>
              <a:rPr lang="en-US" sz="2400" dirty="0" err="1"/>
              <a:t>transparentnost</a:t>
            </a:r>
            <a:r>
              <a:rPr lang="en-US" sz="2400" dirty="0"/>
              <a:t>?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xmlns="" val="3221434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7" y="1020968"/>
            <a:ext cx="8337343" cy="2849992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Zbog</a:t>
            </a:r>
            <a:r>
              <a:rPr lang="en-US" sz="2000" dirty="0"/>
              <a:t> </a:t>
            </a:r>
            <a:r>
              <a:rPr lang="en-US" sz="2000" dirty="0" err="1"/>
              <a:t>specifičnog</a:t>
            </a:r>
            <a:r>
              <a:rPr lang="en-US" sz="2000" dirty="0"/>
              <a:t> </a:t>
            </a:r>
            <a:r>
              <a:rPr lang="en-US" sz="2000" dirty="0" err="1"/>
              <a:t>položaja</a:t>
            </a:r>
            <a:r>
              <a:rPr lang="en-US" sz="2000" dirty="0"/>
              <a:t> </a:t>
            </a:r>
            <a:r>
              <a:rPr lang="en-US" sz="2000" dirty="0" err="1"/>
              <a:t>Institucija</a:t>
            </a:r>
            <a:r>
              <a:rPr lang="en-US" sz="2000" dirty="0"/>
              <a:t> </a:t>
            </a:r>
            <a:r>
              <a:rPr lang="en-US" sz="2000" dirty="0" err="1" smtClean="0"/>
              <a:t>BiH</a:t>
            </a:r>
            <a:r>
              <a:rPr lang="bs-Latn-BA" sz="2000" dirty="0" smtClean="0"/>
              <a:t> </a:t>
            </a:r>
            <a:r>
              <a:rPr lang="en-US" sz="2000" dirty="0" smtClean="0"/>
              <a:t>-</a:t>
            </a:r>
            <a:r>
              <a:rPr lang="bs-Latn-BA" sz="2000" dirty="0" smtClean="0"/>
              <a:t> </a:t>
            </a:r>
            <a:r>
              <a:rPr lang="en-US" sz="2000" dirty="0" err="1" smtClean="0"/>
              <a:t>npr</a:t>
            </a:r>
            <a:r>
              <a:rPr lang="en-US" sz="2000" dirty="0"/>
              <a:t>. </a:t>
            </a:r>
            <a:r>
              <a:rPr lang="en-US" sz="2000" dirty="0" err="1"/>
              <a:t>Nema</a:t>
            </a:r>
            <a:r>
              <a:rPr lang="en-US" sz="2000" dirty="0"/>
              <a:t> </a:t>
            </a:r>
            <a:r>
              <a:rPr lang="en-US" sz="2000" dirty="0" err="1"/>
              <a:t>fluktuiranja</a:t>
            </a:r>
            <a:r>
              <a:rPr lang="en-US" sz="2000" dirty="0"/>
              <a:t> u </a:t>
            </a:r>
            <a:r>
              <a:rPr lang="en-US" sz="2000" dirty="0" err="1"/>
              <a:t>glavnoj</a:t>
            </a:r>
            <a:r>
              <a:rPr lang="en-US" sz="2000" dirty="0"/>
              <a:t> </a:t>
            </a:r>
            <a:r>
              <a:rPr lang="en-US" sz="2000" dirty="0" err="1"/>
              <a:t>kategoriji</a:t>
            </a:r>
            <a:r>
              <a:rPr lang="en-US" sz="2000" dirty="0"/>
              <a:t> </a:t>
            </a:r>
            <a:r>
              <a:rPr lang="en-US" sz="2000" dirty="0" err="1"/>
              <a:t>Prihoda</a:t>
            </a:r>
            <a:r>
              <a:rPr lang="en-US" sz="2000" dirty="0" smtClean="0"/>
              <a:t>,</a:t>
            </a:r>
            <a:r>
              <a:rPr lang="bs-Latn-BA" sz="2000" dirty="0" smtClean="0"/>
              <a:t> </a:t>
            </a:r>
            <a:r>
              <a:rPr lang="en-US" sz="2000" dirty="0" err="1" smtClean="0"/>
              <a:t>dokument</a:t>
            </a:r>
            <a:r>
              <a:rPr lang="en-US" sz="2000" dirty="0" smtClean="0"/>
              <a:t> </a:t>
            </a:r>
            <a:r>
              <a:rPr lang="en-US" sz="2000" dirty="0" err="1"/>
              <a:t>Polugodišnji</a:t>
            </a:r>
            <a:r>
              <a:rPr lang="en-US" sz="2000" dirty="0"/>
              <a:t> </a:t>
            </a:r>
            <a:r>
              <a:rPr lang="en-US" sz="2000" dirty="0" err="1"/>
              <a:t>pregled</a:t>
            </a:r>
            <a:r>
              <a:rPr lang="en-US" sz="2000" dirty="0"/>
              <a:t> </a:t>
            </a:r>
            <a:r>
              <a:rPr lang="en-US" sz="2000" dirty="0" err="1"/>
              <a:t>ima</a:t>
            </a:r>
            <a:r>
              <a:rPr lang="en-US" sz="2000" dirty="0"/>
              <a:t> </a:t>
            </a:r>
            <a:r>
              <a:rPr lang="en-US" sz="2000" dirty="0" err="1"/>
              <a:t>značajano</a:t>
            </a:r>
            <a:r>
              <a:rPr lang="en-US" sz="2000" dirty="0"/>
              <a:t> </a:t>
            </a:r>
            <a:r>
              <a:rPr lang="en-US" sz="2000" dirty="0" err="1"/>
              <a:t>manju</a:t>
            </a:r>
            <a:r>
              <a:rPr lang="en-US" sz="2000" dirty="0"/>
              <a:t> </a:t>
            </a:r>
            <a:r>
              <a:rPr lang="en-US" sz="2000" dirty="0" err="1"/>
              <a:t>upotrebnu</a:t>
            </a:r>
            <a:r>
              <a:rPr lang="en-US" sz="2000" dirty="0"/>
              <a:t> </a:t>
            </a:r>
            <a:r>
              <a:rPr lang="en-US" sz="2000" dirty="0" err="1"/>
              <a:t>vrijednost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nivou</a:t>
            </a:r>
            <a:r>
              <a:rPr lang="en-US" sz="2000" dirty="0"/>
              <a:t> </a:t>
            </a:r>
            <a:r>
              <a:rPr lang="en-US" sz="2000" dirty="0" err="1"/>
              <a:t>institucija</a:t>
            </a:r>
            <a:r>
              <a:rPr lang="en-US" sz="2000" dirty="0"/>
              <a:t> </a:t>
            </a:r>
            <a:r>
              <a:rPr lang="en-US" sz="2000" dirty="0" err="1"/>
              <a:t>BiH</a:t>
            </a:r>
            <a:r>
              <a:rPr lang="en-US" sz="2000" dirty="0"/>
              <a:t> u </a:t>
            </a:r>
            <a:r>
              <a:rPr lang="en-US" sz="2000" dirty="0" err="1"/>
              <a:t>odnosu</a:t>
            </a:r>
            <a:r>
              <a:rPr lang="en-US" sz="2000" dirty="0"/>
              <a:t> </a:t>
            </a:r>
            <a:r>
              <a:rPr lang="en-US" sz="2000" dirty="0" err="1"/>
              <a:t>npr</a:t>
            </a:r>
            <a:r>
              <a:rPr lang="en-US" sz="2000" dirty="0"/>
              <a:t>.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Hrvatku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Srbiju</a:t>
            </a:r>
            <a:r>
              <a:rPr lang="en-US" sz="20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/>
              <a:t>Komentar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xmlns="" val="2467403056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7" y="1020968"/>
            <a:ext cx="8281587" cy="2849992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900" dirty="0" err="1"/>
              <a:t>Pravovremeno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online </a:t>
            </a:r>
            <a:r>
              <a:rPr lang="en-US" sz="1900" dirty="0" err="1"/>
              <a:t>objaviti</a:t>
            </a:r>
            <a:r>
              <a:rPr lang="en-US" sz="1900" dirty="0"/>
              <a:t> </a:t>
            </a:r>
            <a:r>
              <a:rPr lang="en-US" sz="1900" dirty="0" err="1"/>
              <a:t>Periodične</a:t>
            </a:r>
            <a:r>
              <a:rPr lang="en-US" sz="1900" dirty="0"/>
              <a:t> (</a:t>
            </a:r>
            <a:r>
              <a:rPr lang="en-US" sz="1900" dirty="0" err="1"/>
              <a:t>Kvartalne</a:t>
            </a:r>
            <a:r>
              <a:rPr lang="en-US" sz="1900" dirty="0"/>
              <a:t>) </a:t>
            </a:r>
            <a:r>
              <a:rPr lang="en-US" sz="1900" dirty="0" err="1"/>
              <a:t>izvještaje</a:t>
            </a:r>
            <a:r>
              <a:rPr lang="en-US" sz="1900" dirty="0"/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900" dirty="0" err="1"/>
              <a:t>Izraditi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pravovremeno</a:t>
            </a:r>
            <a:r>
              <a:rPr lang="en-US" sz="1900" dirty="0"/>
              <a:t> online </a:t>
            </a:r>
            <a:r>
              <a:rPr lang="en-US" sz="1900" dirty="0" err="1"/>
              <a:t>objaviti</a:t>
            </a:r>
            <a:r>
              <a:rPr lang="en-US" sz="1900" dirty="0"/>
              <a:t> </a:t>
            </a:r>
            <a:r>
              <a:rPr lang="en-US" sz="1900" dirty="0" err="1"/>
              <a:t>Budžet</a:t>
            </a:r>
            <a:r>
              <a:rPr lang="en-US" sz="1900" dirty="0"/>
              <a:t> </a:t>
            </a:r>
            <a:r>
              <a:rPr lang="en-US" sz="1900" dirty="0" err="1"/>
              <a:t>za</a:t>
            </a:r>
            <a:r>
              <a:rPr lang="en-US" sz="1900" dirty="0"/>
              <a:t> </a:t>
            </a:r>
            <a:r>
              <a:rPr lang="en-US" sz="1900" dirty="0" err="1"/>
              <a:t>građane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Polugodišnji</a:t>
            </a:r>
            <a:r>
              <a:rPr lang="en-US" sz="1900" dirty="0"/>
              <a:t> </a:t>
            </a:r>
            <a:r>
              <a:rPr lang="en-US" sz="1900" dirty="0" err="1"/>
              <a:t>pregled</a:t>
            </a:r>
            <a:r>
              <a:rPr lang="en-US" sz="1900" dirty="0"/>
              <a:t> </a:t>
            </a:r>
            <a:r>
              <a:rPr lang="en-US" sz="1900" dirty="0" err="1"/>
              <a:t>budžeta</a:t>
            </a:r>
            <a:r>
              <a:rPr lang="en-US" sz="19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900" dirty="0" smtClean="0"/>
              <a:t>U </a:t>
            </a:r>
            <a:r>
              <a:rPr lang="en-US" sz="1900" dirty="0" err="1"/>
              <a:t>Prijedlog</a:t>
            </a:r>
            <a:r>
              <a:rPr lang="en-US" sz="1900" dirty="0"/>
              <a:t> </a:t>
            </a:r>
            <a:r>
              <a:rPr lang="en-US" sz="1900" dirty="0" err="1"/>
              <a:t>budžeta</a:t>
            </a:r>
            <a:r>
              <a:rPr lang="en-US" sz="1900" dirty="0"/>
              <a:t> </a:t>
            </a:r>
            <a:r>
              <a:rPr lang="en-US" sz="1900" dirty="0" err="1"/>
              <a:t>uvrstiti</a:t>
            </a:r>
            <a:r>
              <a:rPr lang="en-US" sz="1900" dirty="0"/>
              <a:t> </a:t>
            </a:r>
            <a:r>
              <a:rPr lang="en-US" sz="1900" dirty="0" err="1"/>
              <a:t>dodatne</a:t>
            </a:r>
            <a:r>
              <a:rPr lang="en-US" sz="1900" dirty="0"/>
              <a:t> </a:t>
            </a:r>
            <a:r>
              <a:rPr lang="en-US" sz="1900" dirty="0" err="1"/>
              <a:t>informacije</a:t>
            </a:r>
            <a:r>
              <a:rPr lang="en-US" sz="1900" dirty="0"/>
              <a:t> o </a:t>
            </a:r>
            <a:r>
              <a:rPr lang="en-US" sz="1900" dirty="0" err="1"/>
              <a:t>prihodima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rashodima</a:t>
            </a:r>
            <a:r>
              <a:rPr lang="en-US" sz="19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900" dirty="0" smtClean="0"/>
              <a:t>U </a:t>
            </a:r>
            <a:r>
              <a:rPr lang="en-US" sz="1900" dirty="0" err="1"/>
              <a:t>Godišnji</a:t>
            </a:r>
            <a:r>
              <a:rPr lang="en-US" sz="1900" dirty="0"/>
              <a:t> </a:t>
            </a:r>
            <a:r>
              <a:rPr lang="en-US" sz="1900" dirty="0" err="1"/>
              <a:t>izvještaj</a:t>
            </a:r>
            <a:r>
              <a:rPr lang="en-US" sz="1900" dirty="0"/>
              <a:t> o </a:t>
            </a:r>
            <a:r>
              <a:rPr lang="en-US" sz="1900" dirty="0" err="1"/>
              <a:t>izvršenju</a:t>
            </a:r>
            <a:r>
              <a:rPr lang="en-US" sz="1900" dirty="0"/>
              <a:t> </a:t>
            </a:r>
            <a:r>
              <a:rPr lang="en-US" sz="1900" dirty="0" err="1"/>
              <a:t>budžeta</a:t>
            </a:r>
            <a:r>
              <a:rPr lang="en-US" sz="1900" dirty="0"/>
              <a:t> </a:t>
            </a:r>
            <a:r>
              <a:rPr lang="en-US" sz="1900" dirty="0" err="1"/>
              <a:t>uvrstiti</a:t>
            </a:r>
            <a:r>
              <a:rPr lang="en-US" sz="1900" dirty="0"/>
              <a:t> </a:t>
            </a:r>
            <a:r>
              <a:rPr lang="en-US" sz="1900" dirty="0" err="1"/>
              <a:t>pokazatelje</a:t>
            </a:r>
            <a:r>
              <a:rPr lang="en-US" sz="1900" dirty="0"/>
              <a:t> </a:t>
            </a:r>
            <a:r>
              <a:rPr lang="en-US" sz="1900" dirty="0" err="1"/>
              <a:t>učinka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makroekonomske</a:t>
            </a:r>
            <a:r>
              <a:rPr lang="en-US" sz="1900" dirty="0"/>
              <a:t> </a:t>
            </a:r>
            <a:r>
              <a:rPr lang="en-US" sz="1900" dirty="0" err="1"/>
              <a:t>pokazatelje</a:t>
            </a:r>
            <a:r>
              <a:rPr lang="en-US" sz="19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900" dirty="0" err="1" smtClean="0"/>
              <a:t>Povećati</a:t>
            </a:r>
            <a:r>
              <a:rPr lang="en-US" sz="1900" dirty="0" smtClean="0"/>
              <a:t> </a:t>
            </a:r>
            <a:r>
              <a:rPr lang="en-US" sz="1900" dirty="0" err="1"/>
              <a:t>sveobuhvatnost</a:t>
            </a:r>
            <a:r>
              <a:rPr lang="en-US" sz="1900" dirty="0"/>
              <a:t> </a:t>
            </a:r>
            <a:r>
              <a:rPr lang="en-US" sz="1900" dirty="0" err="1"/>
              <a:t>Usvojenog</a:t>
            </a:r>
            <a:r>
              <a:rPr lang="en-US" sz="1900" dirty="0"/>
              <a:t> </a:t>
            </a:r>
            <a:r>
              <a:rPr lang="en-US" sz="1900" dirty="0" err="1"/>
              <a:t>budžeta</a:t>
            </a:r>
            <a:r>
              <a:rPr lang="en-US" sz="1900" dirty="0"/>
              <a:t> </a:t>
            </a:r>
            <a:r>
              <a:rPr lang="en-US" sz="1900" dirty="0" err="1"/>
              <a:t>uvrštavanjem</a:t>
            </a:r>
            <a:r>
              <a:rPr lang="en-US" sz="1900" dirty="0"/>
              <a:t> </a:t>
            </a:r>
            <a:r>
              <a:rPr lang="en-US" sz="1900" dirty="0" err="1"/>
              <a:t>detaljne</a:t>
            </a:r>
            <a:r>
              <a:rPr lang="en-US" sz="1900" dirty="0"/>
              <a:t> </a:t>
            </a:r>
            <a:r>
              <a:rPr lang="en-US" sz="1900" dirty="0" err="1"/>
              <a:t>procjene</a:t>
            </a:r>
            <a:r>
              <a:rPr lang="en-US" sz="1900" dirty="0"/>
              <a:t> </a:t>
            </a:r>
            <a:r>
              <a:rPr lang="en-US" sz="1900" dirty="0" err="1"/>
              <a:t>rashoda</a:t>
            </a:r>
            <a:r>
              <a:rPr lang="en-US" sz="1900" dirty="0"/>
              <a:t> </a:t>
            </a:r>
            <a:r>
              <a:rPr lang="en-US" sz="1900" dirty="0" err="1"/>
              <a:t>po</a:t>
            </a:r>
            <a:r>
              <a:rPr lang="en-US" sz="1900" dirty="0"/>
              <a:t> </a:t>
            </a:r>
            <a:r>
              <a:rPr lang="en-US" sz="1900" dirty="0" err="1"/>
              <a:t>pojedinačnim</a:t>
            </a:r>
            <a:r>
              <a:rPr lang="en-US" sz="1900" dirty="0"/>
              <a:t> </a:t>
            </a:r>
            <a:r>
              <a:rPr lang="en-US" sz="1900" dirty="0" err="1"/>
              <a:t>programima</a:t>
            </a:r>
            <a:r>
              <a:rPr lang="en-US" sz="1900" dirty="0"/>
              <a:t>, </a:t>
            </a:r>
            <a:r>
              <a:rPr lang="en-US" sz="1900" dirty="0" err="1"/>
              <a:t>prikazivanjem</a:t>
            </a:r>
            <a:r>
              <a:rPr lang="en-US" sz="1900" dirty="0"/>
              <a:t> </a:t>
            </a:r>
            <a:r>
              <a:rPr lang="en-US" sz="1900" dirty="0" err="1"/>
              <a:t>dodatnih</a:t>
            </a:r>
            <a:r>
              <a:rPr lang="en-US" sz="1900" dirty="0"/>
              <a:t> </a:t>
            </a:r>
            <a:r>
              <a:rPr lang="en-US" sz="1900" dirty="0" err="1"/>
              <a:t>informacija</a:t>
            </a:r>
            <a:r>
              <a:rPr lang="en-US" sz="1900" dirty="0"/>
              <a:t> o </a:t>
            </a:r>
            <a:r>
              <a:rPr lang="en-US" sz="1900" dirty="0" err="1"/>
              <a:t>pojedinačnim</a:t>
            </a:r>
            <a:r>
              <a:rPr lang="en-US" sz="1900" dirty="0"/>
              <a:t> </a:t>
            </a:r>
            <a:r>
              <a:rPr lang="en-US" sz="1900" dirty="0" err="1"/>
              <a:t>izvorima</a:t>
            </a:r>
            <a:r>
              <a:rPr lang="en-US" sz="1900" dirty="0"/>
              <a:t> </a:t>
            </a:r>
            <a:r>
              <a:rPr lang="en-US" sz="1900" dirty="0" err="1"/>
              <a:t>prihoda</a:t>
            </a:r>
            <a:r>
              <a:rPr lang="en-US" sz="1900" dirty="0"/>
              <a:t>,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informacijama</a:t>
            </a:r>
            <a:r>
              <a:rPr lang="en-US" sz="1900" dirty="0"/>
              <a:t> o </a:t>
            </a:r>
            <a:r>
              <a:rPr lang="en-US" sz="1900" dirty="0" err="1"/>
              <a:t>procjeni</a:t>
            </a:r>
            <a:r>
              <a:rPr lang="en-US" sz="1900" dirty="0"/>
              <a:t> </a:t>
            </a:r>
            <a:r>
              <a:rPr lang="en-US" sz="1900" dirty="0" err="1"/>
              <a:t>unutrašnjeg</a:t>
            </a:r>
            <a:r>
              <a:rPr lang="en-US" sz="1900" dirty="0"/>
              <a:t> </a:t>
            </a:r>
            <a:r>
              <a:rPr lang="en-US" sz="1900" dirty="0" err="1"/>
              <a:t>duga</a:t>
            </a:r>
            <a:r>
              <a:rPr lang="en-US" sz="19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/>
              <a:t>Prioriteti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xmlns="" val="2981127568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8" y="1020968"/>
            <a:ext cx="8181226" cy="2849992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Trenutni</a:t>
            </a:r>
            <a:r>
              <a:rPr lang="en-US" sz="2000" dirty="0"/>
              <a:t> </a:t>
            </a:r>
            <a:r>
              <a:rPr lang="en-US" sz="2000" dirty="0" err="1"/>
              <a:t>rezultat</a:t>
            </a:r>
            <a:r>
              <a:rPr lang="en-US" sz="2000" dirty="0"/>
              <a:t> </a:t>
            </a:r>
            <a:r>
              <a:rPr lang="en-US" sz="2000" dirty="0" err="1"/>
              <a:t>izrazito</a:t>
            </a:r>
            <a:r>
              <a:rPr lang="en-US" sz="2000" dirty="0"/>
              <a:t> </a:t>
            </a:r>
            <a:r>
              <a:rPr lang="en-US" sz="2000" dirty="0" err="1"/>
              <a:t>loš</a:t>
            </a:r>
            <a:r>
              <a:rPr lang="en-US" sz="2000" dirty="0"/>
              <a:t>: 7/100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Prostor</a:t>
            </a:r>
            <a:r>
              <a:rPr lang="en-US" sz="2000" dirty="0"/>
              <a:t> </a:t>
            </a:r>
            <a:r>
              <a:rPr lang="en-US" sz="2000" dirty="0" err="1"/>
              <a:t>za</a:t>
            </a:r>
            <a:r>
              <a:rPr lang="en-US" sz="2000" dirty="0"/>
              <a:t> </a:t>
            </a:r>
            <a:r>
              <a:rPr lang="en-US" sz="2000" dirty="0" err="1"/>
              <a:t>poboljšanje</a:t>
            </a:r>
            <a:r>
              <a:rPr lang="en-US" sz="2000" dirty="0"/>
              <a:t> u </a:t>
            </a:r>
            <a:r>
              <a:rPr lang="en-US" sz="2000" dirty="0" err="1"/>
              <a:t>svim</a:t>
            </a:r>
            <a:r>
              <a:rPr lang="en-US" sz="2000" dirty="0"/>
              <a:t> </a:t>
            </a:r>
            <a:r>
              <a:rPr lang="en-US" sz="2000" dirty="0" err="1"/>
              <a:t>fazama</a:t>
            </a:r>
            <a:r>
              <a:rPr lang="en-US" sz="2000" dirty="0"/>
              <a:t> </a:t>
            </a:r>
            <a:r>
              <a:rPr lang="en-US" sz="2000" dirty="0" err="1"/>
              <a:t>budžetskog</a:t>
            </a:r>
            <a:r>
              <a:rPr lang="en-US" sz="2000" dirty="0"/>
              <a:t> </a:t>
            </a:r>
            <a:r>
              <a:rPr lang="en-US" sz="2000" dirty="0" err="1"/>
              <a:t>ciklusa</a:t>
            </a:r>
            <a:endParaRPr lang="en-US" sz="20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Posebno</a:t>
            </a:r>
            <a:r>
              <a:rPr lang="en-US" sz="2000" dirty="0"/>
              <a:t> </a:t>
            </a:r>
            <a:r>
              <a:rPr lang="en-US" sz="2000" dirty="0" err="1"/>
              <a:t>kritične</a:t>
            </a:r>
            <a:r>
              <a:rPr lang="en-US" sz="2000" dirty="0"/>
              <a:t> faze:</a:t>
            </a:r>
          </a:p>
          <a:p>
            <a:pPr>
              <a:lnSpc>
                <a:spcPct val="150000"/>
              </a:lnSpc>
            </a:pPr>
            <a:r>
              <a:rPr lang="bs-Latn-BA" sz="2000" dirty="0" smtClean="0"/>
              <a:t>	- </a:t>
            </a:r>
            <a:r>
              <a:rPr lang="en-US" sz="2000" dirty="0" err="1" smtClean="0"/>
              <a:t>Formulacija</a:t>
            </a:r>
            <a:r>
              <a:rPr lang="en-US" sz="2000" dirty="0" smtClean="0"/>
              <a:t> </a:t>
            </a:r>
            <a:endParaRPr lang="en-US" sz="2000" dirty="0"/>
          </a:p>
          <a:p>
            <a:pPr>
              <a:lnSpc>
                <a:spcPct val="150000"/>
              </a:lnSpc>
            </a:pPr>
            <a:r>
              <a:rPr lang="bs-Latn-BA" sz="2000" dirty="0"/>
              <a:t>	</a:t>
            </a:r>
            <a:r>
              <a:rPr lang="bs-Latn-BA" sz="2000" dirty="0" smtClean="0"/>
              <a:t>- </a:t>
            </a:r>
            <a:r>
              <a:rPr lang="en-US" sz="2000" dirty="0" err="1" smtClean="0"/>
              <a:t>Izvršenje</a:t>
            </a:r>
            <a:r>
              <a:rPr lang="en-US" sz="2000" dirty="0" smtClean="0"/>
              <a:t> </a:t>
            </a:r>
            <a:endParaRPr lang="en-US" sz="20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/>
              <a:t>Učešće</a:t>
            </a:r>
            <a:r>
              <a:rPr lang="en-US" sz="2400" dirty="0"/>
              <a:t> </a:t>
            </a:r>
            <a:r>
              <a:rPr lang="en-US" sz="2400" dirty="0" err="1"/>
              <a:t>građana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xmlns="" val="1359280894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 English">
  <a:themeElements>
    <a:clrScheme name="Benutzerdefiniert 47">
      <a:dk1>
        <a:sysClr val="windowText" lastClr="000000"/>
      </a:dk1>
      <a:lt1>
        <a:sysClr val="window" lastClr="FFFFFF"/>
      </a:lt1>
      <a:dk2>
        <a:srgbClr val="6F6F6F"/>
      </a:dk2>
      <a:lt2>
        <a:srgbClr val="E6E6E6"/>
      </a:lt2>
      <a:accent1>
        <a:srgbClr val="C80F0F"/>
      </a:accent1>
      <a:accent2>
        <a:srgbClr val="89AE10"/>
      </a:accent2>
      <a:accent3>
        <a:srgbClr val="FDC400"/>
      </a:accent3>
      <a:accent4>
        <a:srgbClr val="F8E946"/>
      </a:accent4>
      <a:accent5>
        <a:srgbClr val="0077B2"/>
      </a:accent5>
      <a:accent6>
        <a:srgbClr val="AAAAAA"/>
      </a:accent6>
      <a:hlink>
        <a:srgbClr val="C80F0F"/>
      </a:hlink>
      <a:folHlink>
        <a:srgbClr val="C80F0F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753</Words>
  <Application>Microsoft Office PowerPoint</Application>
  <PresentationFormat>On-screen Show (16:9)</PresentationFormat>
  <Paragraphs>153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Master English</vt:lpstr>
      <vt:lpstr>Međunarodno iskustvo</vt:lpstr>
      <vt:lpstr>OBS: osnovni podaci</vt:lpstr>
      <vt:lpstr>OBS-osnovni podaci</vt:lpstr>
      <vt:lpstr>Gdje smo? 84/117 </vt:lpstr>
      <vt:lpstr>Transparentost</vt:lpstr>
      <vt:lpstr>Kako popraviti transparentnost?</vt:lpstr>
      <vt:lpstr>Komentar</vt:lpstr>
      <vt:lpstr>Prioriteti</vt:lpstr>
      <vt:lpstr>Učešće građana</vt:lpstr>
      <vt:lpstr>Učešće građana: uporedna regionalna perspektiva</vt:lpstr>
      <vt:lpstr>Preporuke: MFT (SM)</vt:lpstr>
      <vt:lpstr>Preporuke: Parlamentarna Skupština</vt:lpstr>
      <vt:lpstr>Preporuke: Ured za reviziju</vt:lpstr>
      <vt:lpstr>Nadzor nad budžetom</vt:lpstr>
      <vt:lpstr>Nadzor...</vt:lpstr>
      <vt:lpstr>Nadzor nad budžetom - regionalna perspektiva</vt:lpstr>
      <vt:lpstr>Parlamentarna skupština</vt:lpstr>
      <vt:lpstr>Parlamentarni nadzor - regionalna perspektiva</vt:lpstr>
      <vt:lpstr>Komentar</vt:lpstr>
      <vt:lpstr>Nadzor nastavak: Izvršenje</vt:lpstr>
      <vt:lpstr>Ured za reviziju</vt:lpstr>
      <vt:lpstr>Revizija - najbolji dio!</vt:lpstr>
    </vt:vector>
  </TitlesOfParts>
  <Company>GIZ GmbH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GIZ Master</dc:title>
  <dc:creator>Bauer, Vanessa GIZ</dc:creator>
  <cp:lastModifiedBy>LENOVO</cp:lastModifiedBy>
  <cp:revision>976</cp:revision>
  <dcterms:created xsi:type="dcterms:W3CDTF">2017-09-14T11:33:00Z</dcterms:created>
  <dcterms:modified xsi:type="dcterms:W3CDTF">2021-07-17T15:50:01Z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1033-11.2.0.10017</vt:lpwstr>
  </property>
</Properties>
</file>