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Default Extension="docx" ContentType="application/vnd.openxmlformats-officedocument.wordprocessingml.document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2" r:id="rId2"/>
  </p:sldMasterIdLst>
  <p:notesMasterIdLst>
    <p:notesMasterId r:id="rId30"/>
  </p:notesMasterIdLst>
  <p:sldIdLst>
    <p:sldId id="258" r:id="rId3"/>
    <p:sldId id="260" r:id="rId4"/>
    <p:sldId id="259" r:id="rId5"/>
    <p:sldId id="263" r:id="rId6"/>
    <p:sldId id="264" r:id="rId7"/>
    <p:sldId id="265" r:id="rId8"/>
    <p:sldId id="268" r:id="rId9"/>
    <p:sldId id="261" r:id="rId10"/>
    <p:sldId id="266" r:id="rId11"/>
    <p:sldId id="267" r:id="rId12"/>
    <p:sldId id="270" r:id="rId13"/>
    <p:sldId id="271" r:id="rId14"/>
    <p:sldId id="273" r:id="rId15"/>
    <p:sldId id="269" r:id="rId16"/>
    <p:sldId id="285" r:id="rId17"/>
    <p:sldId id="272" r:id="rId18"/>
    <p:sldId id="283" r:id="rId19"/>
    <p:sldId id="274" r:id="rId20"/>
    <p:sldId id="287" r:id="rId21"/>
    <p:sldId id="280" r:id="rId22"/>
    <p:sldId id="281" r:id="rId23"/>
    <p:sldId id="284" r:id="rId24"/>
    <p:sldId id="282" r:id="rId25"/>
    <p:sldId id="278" r:id="rId26"/>
    <p:sldId id="289" r:id="rId27"/>
    <p:sldId id="286" r:id="rId28"/>
    <p:sldId id="288" r:id="rId2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3409" y="63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4C99E-8EFA-40E7-A91F-F6025FCDA258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CCB70-EB02-41C0-8DA2-1A3B3D67AE1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5F879-0589-40D4-B0E5-B74D0CAD5C6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314488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5F879-0589-40D4-B0E5-B74D0CAD5C6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31448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, 1 photo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grpSp>
        <p:nvGrpSpPr>
          <p:cNvPr id="3" name="Key Visual"/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 cstate="print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ihandform: Form 12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/>
          <p:cNvPicPr/>
          <p:nvPr userDrawn="1"/>
        </p:nvPicPr>
        <p:blipFill rotWithShape="1">
          <a:blip r:embed="rId2" cstate="print"/>
          <a:srcRect t="233" b="26747"/>
          <a:stretch>
            <a:fillRect/>
          </a:stretch>
        </p:blipFill>
        <p:spPr bwMode="gray">
          <a:xfrm>
            <a:off x="123135" y="165101"/>
            <a:ext cx="8893865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9" y="2576053"/>
            <a:ext cx="7971711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colour GIZ key visual</a:t>
            </a: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700611"/>
            <a:ext cx="7970837" cy="684803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This is the sub-line</a:t>
            </a:r>
          </a:p>
          <a:p>
            <a:pPr lvl="0"/>
            <a:r>
              <a:rPr lang="en-GB" dirty="0"/>
              <a:t>Programme for Strengthening of Public Institutions | Date</a:t>
            </a:r>
          </a:p>
        </p:txBody>
      </p:sp>
      <p:sp>
        <p:nvSpPr>
          <p:cNvPr id="13" name="Bar"/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190381" y="5917786"/>
            <a:ext cx="1364064" cy="6699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B36DE6B-957E-4C0D-81CC-DC7D85609B77}"/>
              </a:ext>
            </a:extLst>
          </p:cNvPr>
          <p:cNvPicPr/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6" y="5373216"/>
            <a:ext cx="5164225" cy="1089140"/>
          </a:xfrm>
          <a:prstGeom prst="rect">
            <a:avLst/>
          </a:prstGeom>
        </p:spPr>
      </p:pic>
      <p:pic>
        <p:nvPicPr>
          <p:cNvPr id="12" name="Picture Placeholder 7" descr="mft">
            <a:extLst>
              <a:ext uri="{FF2B5EF4-FFF2-40B4-BE49-F238E27FC236}">
                <a16:creationId xmlns="" xmlns:a16="http://schemas.microsoft.com/office/drawing/2014/main" id="{1924D373-E0AA-4965-AC87-78FBC689E03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6732239" y="5871976"/>
            <a:ext cx="1838303" cy="581360"/>
          </a:xfrm>
          <a:prstGeom prst="rect">
            <a:avLst/>
          </a:prstGeom>
        </p:spPr>
      </p:pic>
      <p:sp>
        <p:nvSpPr>
          <p:cNvPr id="14" name="Textplatzhalter 26">
            <a:extLst>
              <a:ext uri="{FF2B5EF4-FFF2-40B4-BE49-F238E27FC236}">
                <a16:creationId xmlns="" xmlns:a16="http://schemas.microsoft.com/office/drawing/2014/main" id="{7D0C8850-4FB5-404B-97FF-3D0393EC211D}"/>
              </a:ext>
            </a:extLst>
          </p:cNvPr>
          <p:cNvSpPr txBox="1">
            <a:spLocks/>
          </p:cNvSpPr>
          <p:nvPr userDrawn="1"/>
        </p:nvSpPr>
        <p:spPr>
          <a:xfrm>
            <a:off x="5076056" y="5661248"/>
            <a:ext cx="1364434" cy="2107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bs-Latn-B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bs-Latn-B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bs-Latn-B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5893D7-65E5-4A91-8268-EA904A3E56D1}" type="datetimeFigureOut">
              <a:rPr lang="bs-Latn-BA" smtClean="0"/>
              <a:pPr/>
              <a:t>17.7.2021</a:t>
            </a:fld>
            <a:endParaRPr lang="bs-Latn-B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bs-Latn-B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7F1393B-E6D9-4DCF-8EE3-922272291F7F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99849" y="2816120"/>
            <a:ext cx="7971711" cy="892552"/>
          </a:xfrm>
        </p:spPr>
        <p:txBody>
          <a:bodyPr/>
          <a:lstStyle/>
          <a:p>
            <a:r>
              <a:rPr lang="bs-Latn-BA" dirty="0"/>
              <a:t>Online panel o unapređenju fiskalne i budžetske transparentosti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699848" y="3700611"/>
            <a:ext cx="7970837" cy="311624"/>
          </a:xfrm>
        </p:spPr>
        <p:txBody>
          <a:bodyPr/>
          <a:lstStyle/>
          <a:p>
            <a:r>
              <a:rPr lang="pl-PL" dirty="0"/>
              <a:t>			</a:t>
            </a:r>
            <a:r>
              <a:rPr lang="pl-PL" dirty="0" smtClean="0"/>
              <a:t>petak, 09.07.2021</a:t>
            </a:r>
            <a:r>
              <a:rPr lang="pl-PL" dirty="0"/>
              <a:t>. godine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Pitanja iz upitnika OBS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bs-Latn-BA" dirty="0" smtClean="0"/>
              <a:t>125. </a:t>
            </a:r>
            <a:r>
              <a:rPr lang="sr-Latn-BA" dirty="0" smtClean="0"/>
              <a:t>Da li izvr</a:t>
            </a:r>
            <a:r>
              <a:rPr lang="bs-Latn-BA" dirty="0" smtClean="0"/>
              <a:t>š</a:t>
            </a:r>
            <a:r>
              <a:rPr lang="sr-Latn-BA" dirty="0" smtClean="0"/>
              <a:t>na vlast koristi mehanizme participacije putem kojih javnost mo</a:t>
            </a:r>
            <a:r>
              <a:rPr lang="bs-Latn-BA" dirty="0" smtClean="0"/>
              <a:t>ž</a:t>
            </a:r>
            <a:r>
              <a:rPr lang="sr-Latn-BA" dirty="0" smtClean="0"/>
              <a:t>e dati inpute tokom faze formulacije godi</a:t>
            </a:r>
            <a:r>
              <a:rPr lang="bs-Latn-BA" dirty="0" smtClean="0"/>
              <a:t>š</a:t>
            </a:r>
            <a:r>
              <a:rPr lang="sr-Latn-BA" dirty="0" smtClean="0"/>
              <a:t>njeg bud</a:t>
            </a:r>
            <a:r>
              <a:rPr lang="bs-Latn-BA" dirty="0" smtClean="0"/>
              <a:t>ž</a:t>
            </a:r>
            <a:r>
              <a:rPr lang="sr-Latn-BA" dirty="0" smtClean="0"/>
              <a:t>eta</a:t>
            </a:r>
            <a:r>
              <a:rPr lang="bs-Latn-BA" dirty="0" smtClean="0"/>
              <a:t>?(Smjernica 4)</a:t>
            </a:r>
          </a:p>
          <a:p>
            <a:r>
              <a:rPr lang="bs-Latn-BA" dirty="0" smtClean="0"/>
              <a:t>126. </a:t>
            </a:r>
            <a:r>
              <a:rPr lang="sr-Latn-BA" dirty="0" smtClean="0"/>
              <a:t>U vezi sa mehanizmom identifikovanim u pitanju broj</a:t>
            </a:r>
            <a:r>
              <a:rPr lang="bs-Latn-BA" dirty="0" smtClean="0"/>
              <a:t> 125, </a:t>
            </a:r>
            <a:r>
              <a:rPr lang="sr-Latn-BA" dirty="0" smtClean="0"/>
              <a:t>da li izvr</a:t>
            </a:r>
            <a:r>
              <a:rPr lang="bs-Latn-BA" dirty="0" smtClean="0"/>
              <a:t>š</a:t>
            </a:r>
            <a:r>
              <a:rPr lang="sr-Latn-BA" dirty="0" smtClean="0"/>
              <a:t>na vlast poduzima konkretne korake da uklju</a:t>
            </a:r>
            <a:r>
              <a:rPr lang="bs-Latn-BA" dirty="0" smtClean="0"/>
              <a:t>č</a:t>
            </a:r>
            <a:r>
              <a:rPr lang="sr-Latn-BA" dirty="0" smtClean="0"/>
              <a:t>i ranjive i nedovoljno zastupljene dijelove stanovni</a:t>
            </a:r>
            <a:r>
              <a:rPr lang="bs-Latn-BA" dirty="0" smtClean="0"/>
              <a:t>š</a:t>
            </a:r>
            <a:r>
              <a:rPr lang="sr-Latn-BA" dirty="0" smtClean="0"/>
              <a:t>tva u formulaciji godi</a:t>
            </a:r>
            <a:r>
              <a:rPr lang="bs-Latn-BA" dirty="0" smtClean="0"/>
              <a:t>š</a:t>
            </a:r>
            <a:r>
              <a:rPr lang="sr-Latn-BA" dirty="0" smtClean="0"/>
              <a:t>njeg bud</a:t>
            </a:r>
            <a:r>
              <a:rPr lang="bs-Latn-BA" dirty="0" smtClean="0"/>
              <a:t>ž</a:t>
            </a:r>
            <a:r>
              <a:rPr lang="sr-Latn-BA" dirty="0" smtClean="0"/>
              <a:t>eta</a:t>
            </a:r>
            <a:r>
              <a:rPr lang="bs-Latn-BA" dirty="0" smtClean="0"/>
              <a:t>.</a:t>
            </a:r>
          </a:p>
          <a:p>
            <a:r>
              <a:rPr lang="es-ES" dirty="0" smtClean="0"/>
              <a:t>128. Da </a:t>
            </a:r>
            <a:r>
              <a:rPr lang="es-ES" dirty="0" err="1" smtClean="0"/>
              <a:t>li</a:t>
            </a:r>
            <a:r>
              <a:rPr lang="es-ES" dirty="0" smtClean="0"/>
              <a:t> </a:t>
            </a:r>
            <a:r>
              <a:rPr lang="es-ES" dirty="0" err="1" smtClean="0"/>
              <a:t>izvršna</a:t>
            </a:r>
            <a:r>
              <a:rPr lang="es-ES" dirty="0" smtClean="0"/>
              <a:t> </a:t>
            </a:r>
            <a:r>
              <a:rPr lang="es-ES" dirty="0" err="1" smtClean="0"/>
              <a:t>vlast</a:t>
            </a:r>
            <a:r>
              <a:rPr lang="es-ES" dirty="0" smtClean="0"/>
              <a:t> </a:t>
            </a:r>
            <a:r>
              <a:rPr lang="es-ES" dirty="0" err="1" smtClean="0"/>
              <a:t>koristi</a:t>
            </a:r>
            <a:r>
              <a:rPr lang="es-ES" dirty="0" smtClean="0"/>
              <a:t> </a:t>
            </a:r>
            <a:r>
              <a:rPr lang="es-ES" dirty="0" err="1" smtClean="0"/>
              <a:t>mehanizme</a:t>
            </a:r>
            <a:r>
              <a:rPr lang="es-ES" dirty="0" smtClean="0"/>
              <a:t> </a:t>
            </a:r>
            <a:r>
              <a:rPr lang="es-ES" dirty="0" err="1" smtClean="0"/>
              <a:t>participacije</a:t>
            </a:r>
            <a:r>
              <a:rPr lang="es-ES" dirty="0" smtClean="0"/>
              <a:t> </a:t>
            </a:r>
            <a:r>
              <a:rPr lang="es-ES" dirty="0" err="1" smtClean="0"/>
              <a:t>putem</a:t>
            </a:r>
            <a:r>
              <a:rPr lang="es-ES" dirty="0" smtClean="0"/>
              <a:t> </a:t>
            </a:r>
            <a:r>
              <a:rPr lang="es-ES" dirty="0" err="1" smtClean="0"/>
              <a:t>kojih</a:t>
            </a:r>
            <a:r>
              <a:rPr lang="es-ES" dirty="0" smtClean="0"/>
              <a:t> </a:t>
            </a:r>
            <a:r>
              <a:rPr lang="es-ES" dirty="0" err="1" smtClean="0"/>
              <a:t>javnost</a:t>
            </a:r>
            <a:r>
              <a:rPr lang="es-ES" dirty="0" smtClean="0"/>
              <a:t> </a:t>
            </a:r>
            <a:r>
              <a:rPr lang="es-ES" dirty="0" err="1" smtClean="0"/>
              <a:t>može</a:t>
            </a:r>
            <a:r>
              <a:rPr lang="es-ES" dirty="0" smtClean="0"/>
              <a:t> </a:t>
            </a:r>
            <a:r>
              <a:rPr lang="es-ES" dirty="0" err="1" smtClean="0"/>
              <a:t>dati</a:t>
            </a:r>
            <a:r>
              <a:rPr lang="es-ES" dirty="0" smtClean="0"/>
              <a:t> input </a:t>
            </a:r>
            <a:r>
              <a:rPr lang="es-ES" dirty="0" err="1" smtClean="0"/>
              <a:t>tokom</a:t>
            </a:r>
            <a:r>
              <a:rPr lang="es-ES" dirty="0" smtClean="0"/>
              <a:t> </a:t>
            </a:r>
            <a:r>
              <a:rPr lang="es-ES" dirty="0" err="1" smtClean="0"/>
              <a:t>praćenja</a:t>
            </a:r>
            <a:r>
              <a:rPr lang="es-ES" dirty="0" smtClean="0"/>
              <a:t> </a:t>
            </a:r>
            <a:r>
              <a:rPr lang="es-ES" dirty="0" err="1" smtClean="0"/>
              <a:t>faze</a:t>
            </a:r>
            <a:r>
              <a:rPr lang="es-ES" dirty="0" smtClean="0"/>
              <a:t> </a:t>
            </a:r>
            <a:r>
              <a:rPr lang="es-ES" dirty="0" err="1" smtClean="0"/>
              <a:t>izvršenja</a:t>
            </a:r>
            <a:r>
              <a:rPr lang="es-ES" dirty="0" smtClean="0"/>
              <a:t> </a:t>
            </a:r>
            <a:r>
              <a:rPr lang="es-ES" dirty="0" err="1" smtClean="0"/>
              <a:t>godišnjeg</a:t>
            </a:r>
            <a:r>
              <a:rPr lang="es-ES" dirty="0" smtClean="0"/>
              <a:t> </a:t>
            </a:r>
            <a:r>
              <a:rPr lang="es-ES" dirty="0" err="1" smtClean="0"/>
              <a:t>budžeta</a:t>
            </a:r>
            <a:r>
              <a:rPr lang="es-ES" dirty="0" smtClean="0"/>
              <a:t>?</a:t>
            </a:r>
            <a:endParaRPr lang="bs-Latn-BA" dirty="0" smtClean="0"/>
          </a:p>
          <a:p>
            <a:r>
              <a:rPr lang="es-ES" dirty="0" smtClean="0"/>
              <a:t>131. </a:t>
            </a:r>
            <a:r>
              <a:rPr lang="es-ES" dirty="0" err="1" smtClean="0"/>
              <a:t>Kada</a:t>
            </a:r>
            <a:r>
              <a:rPr lang="es-ES" dirty="0" smtClean="0"/>
              <a:t> </a:t>
            </a:r>
            <a:r>
              <a:rPr lang="es-ES" dirty="0" err="1" smtClean="0"/>
              <a:t>izvršna</a:t>
            </a:r>
            <a:r>
              <a:rPr lang="es-ES" dirty="0" smtClean="0"/>
              <a:t> </a:t>
            </a:r>
            <a:r>
              <a:rPr lang="es-ES" dirty="0" err="1" smtClean="0"/>
              <a:t>vlast</a:t>
            </a:r>
            <a:r>
              <a:rPr lang="es-ES" dirty="0" smtClean="0"/>
              <a:t> </a:t>
            </a:r>
            <a:r>
              <a:rPr lang="es-ES" dirty="0" err="1" smtClean="0"/>
              <a:t>omogući</a:t>
            </a:r>
            <a:r>
              <a:rPr lang="es-ES" dirty="0" smtClean="0"/>
              <a:t> </a:t>
            </a:r>
            <a:r>
              <a:rPr lang="es-ES" dirty="0" err="1" smtClean="0"/>
              <a:t>učešće</a:t>
            </a:r>
            <a:r>
              <a:rPr lang="es-ES" dirty="0" smtClean="0"/>
              <a:t> </a:t>
            </a:r>
            <a:r>
              <a:rPr lang="es-ES" dirty="0" err="1" smtClean="0"/>
              <a:t>javnosti</a:t>
            </a:r>
            <a:r>
              <a:rPr lang="es-ES" dirty="0" smtClean="0"/>
              <a:t> u </a:t>
            </a:r>
            <a:r>
              <a:rPr lang="es-ES" dirty="0" err="1" smtClean="0"/>
              <a:t>budžetskom</a:t>
            </a:r>
            <a:r>
              <a:rPr lang="es-ES" dirty="0" smtClean="0"/>
              <a:t> </a:t>
            </a:r>
            <a:r>
              <a:rPr lang="es-ES" dirty="0" err="1" smtClean="0"/>
              <a:t>proces</a:t>
            </a:r>
            <a:r>
              <a:rPr lang="bs-Latn-BA" dirty="0" smtClean="0"/>
              <a:t>u</a:t>
            </a:r>
            <a:r>
              <a:rPr lang="es-ES" dirty="0" smtClean="0"/>
              <a:t>, da </a:t>
            </a:r>
            <a:r>
              <a:rPr lang="es-ES" dirty="0" err="1" smtClean="0"/>
              <a:t>li</a:t>
            </a:r>
            <a:r>
              <a:rPr lang="es-ES" dirty="0" smtClean="0"/>
              <a:t> </a:t>
            </a:r>
            <a:r>
              <a:rPr lang="es-ES" dirty="0" err="1" smtClean="0"/>
              <a:t>izvršna</a:t>
            </a:r>
            <a:r>
              <a:rPr lang="es-ES" dirty="0" smtClean="0"/>
              <a:t> </a:t>
            </a:r>
            <a:r>
              <a:rPr lang="es-ES" dirty="0" err="1" smtClean="0"/>
              <a:t>vlast</a:t>
            </a:r>
            <a:r>
              <a:rPr lang="es-ES" dirty="0" smtClean="0"/>
              <a:t> </a:t>
            </a:r>
            <a:r>
              <a:rPr lang="es-ES" dirty="0" err="1" smtClean="0"/>
              <a:t>unaprijed</a:t>
            </a:r>
            <a:r>
              <a:rPr lang="es-ES" dirty="0" smtClean="0"/>
              <a:t> </a:t>
            </a:r>
            <a:r>
              <a:rPr lang="es-ES" dirty="0" err="1" smtClean="0"/>
              <a:t>obezbjedi</a:t>
            </a:r>
            <a:r>
              <a:rPr lang="es-ES" dirty="0" smtClean="0"/>
              <a:t> </a:t>
            </a:r>
            <a:r>
              <a:rPr lang="es-ES" dirty="0" err="1" smtClean="0"/>
              <a:t>sveobuhvatnu</a:t>
            </a:r>
            <a:r>
              <a:rPr lang="es-ES" dirty="0" smtClean="0"/>
              <a:t> </a:t>
            </a:r>
            <a:r>
              <a:rPr lang="es-ES" dirty="0" err="1" smtClean="0"/>
              <a:t>informaciju</a:t>
            </a:r>
            <a:r>
              <a:rPr lang="es-ES" dirty="0" smtClean="0"/>
              <a:t> u </a:t>
            </a:r>
            <a:r>
              <a:rPr lang="es-ES" dirty="0" err="1" smtClean="0"/>
              <a:t>vezi</a:t>
            </a:r>
            <a:r>
              <a:rPr lang="es-ES" dirty="0" smtClean="0"/>
              <a:t> </a:t>
            </a:r>
            <a:r>
              <a:rPr lang="es-ES" dirty="0" err="1" smtClean="0"/>
              <a:t>sa</a:t>
            </a:r>
            <a:r>
              <a:rPr lang="es-ES" dirty="0" smtClean="0"/>
              <a:t> </a:t>
            </a:r>
            <a:r>
              <a:rPr lang="es-ES" dirty="0" err="1" smtClean="0"/>
              <a:t>procesom</a:t>
            </a:r>
            <a:r>
              <a:rPr lang="es-ES" dirty="0" smtClean="0"/>
              <a:t>, </a:t>
            </a:r>
            <a:r>
              <a:rPr lang="es-ES" dirty="0" err="1" smtClean="0"/>
              <a:t>tako</a:t>
            </a:r>
            <a:r>
              <a:rPr lang="es-ES" dirty="0" smtClean="0"/>
              <a:t> da </a:t>
            </a:r>
            <a:r>
              <a:rPr lang="es-ES" dirty="0" err="1" smtClean="0"/>
              <a:t>javnost</a:t>
            </a:r>
            <a:r>
              <a:rPr lang="es-ES" dirty="0" smtClean="0"/>
              <a:t> </a:t>
            </a:r>
            <a:r>
              <a:rPr lang="es-ES" dirty="0" err="1" smtClean="0"/>
              <a:t>može</a:t>
            </a:r>
            <a:r>
              <a:rPr lang="es-ES" dirty="0" smtClean="0"/>
              <a:t> </a:t>
            </a:r>
            <a:r>
              <a:rPr lang="es-ES" dirty="0" err="1" smtClean="0"/>
              <a:t>učestvovati</a:t>
            </a:r>
            <a:r>
              <a:rPr lang="es-ES" dirty="0" smtClean="0"/>
              <a:t> </a:t>
            </a:r>
            <a:r>
              <a:rPr lang="es-ES" dirty="0" err="1" smtClean="0"/>
              <a:t>na</a:t>
            </a:r>
            <a:r>
              <a:rPr lang="es-ES" dirty="0" smtClean="0"/>
              <a:t> </a:t>
            </a:r>
            <a:r>
              <a:rPr lang="es-ES" dirty="0" err="1" smtClean="0"/>
              <a:t>informisan</a:t>
            </a:r>
            <a:r>
              <a:rPr lang="es-ES" dirty="0" smtClean="0"/>
              <a:t> </a:t>
            </a:r>
            <a:r>
              <a:rPr lang="es-ES" dirty="0" err="1" smtClean="0"/>
              <a:t>način</a:t>
            </a:r>
            <a:r>
              <a:rPr lang="es-ES" dirty="0" smtClean="0"/>
              <a:t>?</a:t>
            </a:r>
            <a:r>
              <a:rPr lang="bs-Latn-BA" dirty="0" smtClean="0"/>
              <a:t> (Relevatno kod smjernice 5)</a:t>
            </a:r>
          </a:p>
          <a:p>
            <a:endParaRPr lang="bs-Latn-BA" dirty="0" smtClean="0"/>
          </a:p>
          <a:p>
            <a:endParaRPr lang="bs-Latn-B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>Vodič za unapređenje budžetske transparentnosti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Namjenjen je Institucijama BiH u cilju davanja smjernica za dostizanje željenog nivoa budžetske transparentnosti i učešća javnosti u budžetskom procesu</a:t>
            </a:r>
          </a:p>
          <a:p>
            <a:r>
              <a:rPr lang="bs-Latn-BA" dirty="0" smtClean="0"/>
              <a:t>Proces osnaživanja građana radi povećanja odgovornosti, inkluzivnih i kvalitetnijih javnih politika</a:t>
            </a:r>
          </a:p>
          <a:p>
            <a:r>
              <a:rPr lang="es-ES" b="1" dirty="0" smtClean="0"/>
              <a:t>Informiši-Konsultuj-Uključi-Sarađuj-Osnaži</a:t>
            </a:r>
            <a:r>
              <a:rPr lang="es-ES" dirty="0" smtClean="0"/>
              <a:t> </a:t>
            </a:r>
            <a:endParaRPr lang="bs-Latn-B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Vodič-struktura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bs-Latn-BA" dirty="0" smtClean="0"/>
              <a:t>1. Uvod: svrha, kontekst i problemi koje rješavamo </a:t>
            </a:r>
          </a:p>
          <a:p>
            <a:r>
              <a:rPr lang="bs-Latn-BA" dirty="0" smtClean="0"/>
              <a:t>2. Regulativni okvir: domaće zakonodavstvo, međunarodne prakse i standardi </a:t>
            </a:r>
          </a:p>
          <a:p>
            <a:r>
              <a:rPr lang="bs-Latn-BA" dirty="0" smtClean="0"/>
              <a:t>3. Koraci naprijed - kako do boljeg rezultata? </a:t>
            </a:r>
          </a:p>
          <a:p>
            <a:r>
              <a:rPr lang="bs-Latn-BA" dirty="0" smtClean="0"/>
              <a:t>4. Jačanje kontrolnog mehanizma: smjernice za unaprjeđenje saradnje sa civilnim sektorom</a:t>
            </a:r>
          </a:p>
          <a:p>
            <a:r>
              <a:rPr lang="bs-Latn-BA" dirty="0" smtClean="0"/>
              <a:t>5. Zaključak</a:t>
            </a:r>
          </a:p>
          <a:p>
            <a:r>
              <a:rPr lang="bs-Latn-BA" dirty="0" smtClean="0"/>
              <a:t>6. Literatura i reference</a:t>
            </a:r>
          </a:p>
          <a:p>
            <a:r>
              <a:rPr lang="bs-Latn-BA" dirty="0" smtClean="0"/>
              <a:t>7. Aneksi</a:t>
            </a:r>
          </a:p>
          <a:p>
            <a:r>
              <a:rPr lang="bs-Latn-BA" dirty="0" smtClean="0"/>
              <a:t>Aneks 1: Nacrt pravilnika o proaktivnoj objavi informacija-modifikacija DEI</a:t>
            </a:r>
          </a:p>
          <a:p>
            <a:r>
              <a:rPr lang="bs-Latn-BA" dirty="0" smtClean="0"/>
              <a:t>Aneks 2: Tekst amandman na Zakon o finansiranju Institucija BiH kojim se reguliše učešće građana u budžetskom ciklusu </a:t>
            </a:r>
          </a:p>
          <a:p>
            <a:endParaRPr lang="bs-Latn-B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Principi 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s-Latn-BA" dirty="0" smtClean="0"/>
              <a:t>Evolucija-testiraj prije propisivanja</a:t>
            </a:r>
          </a:p>
          <a:p>
            <a:r>
              <a:rPr lang="bs-Latn-BA" dirty="0" smtClean="0"/>
              <a:t>Troškovna efikasnost</a:t>
            </a:r>
          </a:p>
          <a:p>
            <a:r>
              <a:rPr lang="bs-Latn-BA" dirty="0" smtClean="0"/>
              <a:t>Saradnja vladinog i nevladinog sektora u razvoju zakonskih rješenja</a:t>
            </a:r>
          </a:p>
          <a:p>
            <a:r>
              <a:rPr lang="bs-Latn-BA" dirty="0" smtClean="0"/>
              <a:t>Informatizacija </a:t>
            </a:r>
          </a:p>
          <a:p>
            <a:r>
              <a:rPr lang="bs-Latn-BA" dirty="0" smtClean="0"/>
              <a:t>Jačanje ljudskih kapaciteta</a:t>
            </a:r>
          </a:p>
          <a:p>
            <a:r>
              <a:rPr lang="bs-Latn-BA" dirty="0" smtClean="0"/>
              <a:t>Efikasna javna uprava:vitalni finansijski interes građana i poreznih obveznika</a:t>
            </a:r>
          </a:p>
          <a:p>
            <a:endParaRPr lang="bs-Latn-BA" dirty="0" smtClean="0"/>
          </a:p>
          <a:p>
            <a:r>
              <a:rPr lang="bs-Latn-BA" dirty="0" smtClean="0"/>
              <a:t>Ključna poruka: principi su važniji od preporuka!</a:t>
            </a:r>
            <a:endParaRPr lang="bs-Latn-B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Vodič-problemi koje rješavamo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s-Latn-BA" dirty="0" smtClean="0"/>
              <a:t>1) Kako postići da sve Institucije BiH u potpunosti ispoštuju standarde proaktivne objave informacija i u dijelu standarda koji se odnose na budžetsku transparentnost i učešće građana u budžetskom procesu?</a:t>
            </a:r>
          </a:p>
          <a:p>
            <a:r>
              <a:rPr lang="bs-Latn-BA" dirty="0" smtClean="0"/>
              <a:t>2) Kako sistemski riješiti učešće građana u budžetskom procesu i ispoštovati međunarodne standarde u vezi sa budžetskom transparentnošću?</a:t>
            </a:r>
          </a:p>
          <a:p>
            <a:r>
              <a:rPr lang="bs-Latn-BA" dirty="0" smtClean="0"/>
              <a:t>3) Kako olakšati posao državnim službenicima zaduženim za proaktivnu objavu informacija i omogućavanje uključivanja građana u budžetski ciklus?</a:t>
            </a:r>
          </a:p>
          <a:p>
            <a:endParaRPr lang="bs-Latn-B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Način davanja preporuka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Nedvosmisleno i eksplicitno</a:t>
            </a:r>
          </a:p>
          <a:p>
            <a:r>
              <a:rPr lang="bs-Latn-BA" dirty="0" smtClean="0"/>
              <a:t>Ko, šta, kako i kada</a:t>
            </a:r>
          </a:p>
          <a:p>
            <a:r>
              <a:rPr lang="bs-Latn-BA" dirty="0" smtClean="0"/>
              <a:t>Pojašnjenja u tekstu</a:t>
            </a:r>
          </a:p>
          <a:p>
            <a:r>
              <a:rPr lang="bs-Latn-BA" dirty="0" smtClean="0"/>
              <a:t>Tabelarni prikaz</a:t>
            </a:r>
          </a:p>
          <a:p>
            <a:r>
              <a:rPr lang="bs-Latn-BA" dirty="0" smtClean="0"/>
              <a:t>Realizacija praktičnih aspekata u potpunosti naslonjena na postojeće procese i infrastrukturu</a:t>
            </a:r>
          </a:p>
          <a:p>
            <a:endParaRPr lang="bs-Latn-B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sz="2200" dirty="0" smtClean="0"/>
              <a:t>Kako postići da sve Institucije BiH u potpunosti ispoštuju standarde proaktivne objave informacija  u dijelu standarda koji se odnose na budžetsku transparentnost i učešće građana u budžetskom procesu?</a:t>
            </a:r>
            <a:r>
              <a:rPr lang="bs-Latn-BA" dirty="0" smtClean="0"/>
              <a:t/>
            </a:r>
            <a:br>
              <a:rPr lang="bs-Latn-BA" dirty="0" smtClean="0"/>
            </a:b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sz="2800" dirty="0" smtClean="0"/>
              <a:t>Dva međusobno neisključiva procesa:</a:t>
            </a:r>
          </a:p>
          <a:p>
            <a:r>
              <a:rPr lang="bs-Latn-BA" sz="2800" dirty="0" smtClean="0"/>
              <a:t>Izmjena ZOSPI-propisati proaktivne standarde kao obavezujuće</a:t>
            </a:r>
          </a:p>
          <a:p>
            <a:r>
              <a:rPr lang="bs-Latn-BA" sz="2800" dirty="0" smtClean="0"/>
              <a:t>Usvajanje pravilnika o proaktivnoj transparentnosti (po uzoru na 4 najbolje instit.)</a:t>
            </a:r>
          </a:p>
          <a:p>
            <a:r>
              <a:rPr lang="bs-Latn-BA" sz="2800" dirty="0" smtClean="0"/>
              <a:t>Dobre i loše strane: vrijeme vs dobrovoljnost</a:t>
            </a:r>
          </a:p>
          <a:p>
            <a:r>
              <a:rPr lang="bs-Latn-BA" sz="2800" dirty="0" smtClean="0"/>
              <a:t>Detaljne preporuke oko ZOSPI-EU projekat</a:t>
            </a:r>
          </a:p>
          <a:p>
            <a:r>
              <a:rPr lang="bs-Latn-BA" sz="2800" dirty="0" smtClean="0"/>
              <a:t>Aneks 1-kroki univerzalnog pravilnika (po uzoru na DEI)</a:t>
            </a:r>
          </a:p>
          <a:p>
            <a:r>
              <a:rPr lang="bs-Latn-BA" sz="2800" dirty="0" smtClean="0"/>
              <a:t>Jednoobrzaznost u prikazu istovrsnih informacija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27584" y="332657"/>
          <a:ext cx="7488832" cy="6340985"/>
        </p:xfrm>
        <a:graphic>
          <a:graphicData uri="http://schemas.openxmlformats.org/drawingml/2006/table">
            <a:tbl>
              <a:tblPr/>
              <a:tblGrid>
                <a:gridCol w="382989"/>
                <a:gridCol w="1512803"/>
                <a:gridCol w="1235138"/>
                <a:gridCol w="1621598"/>
                <a:gridCol w="1440160"/>
                <a:gridCol w="1296144"/>
              </a:tblGrid>
              <a:tr h="3574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bs-Latn-BA" sz="10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Br.</a:t>
                      </a:r>
                      <a:endParaRPr kumimoji="0" lang="bs-Latn-BA" sz="1000" b="1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b="1" dirty="0">
                          <a:latin typeface="Arial"/>
                          <a:ea typeface="Times New Roman"/>
                          <a:cs typeface="Arial"/>
                        </a:rPr>
                        <a:t>Sadržaj: </a:t>
                      </a:r>
                      <a:endParaRPr lang="bs-Latn-BA" sz="10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b="1" dirty="0">
                          <a:latin typeface="Arial"/>
                          <a:ea typeface="Times New Roman"/>
                          <a:cs typeface="Arial"/>
                        </a:rPr>
                        <a:t>Ko: nadležna organizacija</a:t>
                      </a:r>
                      <a:endParaRPr lang="bs-Latn-BA" sz="10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b="1" dirty="0">
                          <a:latin typeface="Arial"/>
                          <a:ea typeface="Times New Roman"/>
                          <a:cs typeface="Arial"/>
                        </a:rPr>
                        <a:t>Šta: aktivnosti </a:t>
                      </a:r>
                      <a:endParaRPr lang="bs-Latn-BA" sz="10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b="1" dirty="0">
                          <a:latin typeface="Arial"/>
                          <a:ea typeface="Times New Roman"/>
                          <a:cs typeface="Arial"/>
                        </a:rPr>
                        <a:t>Kako: način</a:t>
                      </a:r>
                      <a:endParaRPr lang="bs-Latn-BA" sz="10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b="1" dirty="0">
                          <a:latin typeface="Arial"/>
                          <a:ea typeface="Times New Roman"/>
                          <a:cs typeface="Arial"/>
                        </a:rPr>
                        <a:t>Kada: vremenski okvir</a:t>
                      </a:r>
                      <a:endParaRPr lang="bs-Latn-BA" sz="10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Arial"/>
                          <a:ea typeface="Times New Roman"/>
                          <a:cs typeface="Arial"/>
                        </a:rPr>
                        <a:t>1.</a:t>
                      </a:r>
                      <a:endParaRPr lang="bs-Latn-BA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Usvojiti amandman na  ZOSPI kojim se uvodi proaktivna transparentnost, ili u potpunosti novi Zakon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Ministarstvo pravde BiH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MPR koordinira sa nevladinim organizacijama pripremu amandmana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Poziv za izradu amandmana organizacijama civilnog društva, online sastanak nakon pristiglih amandmana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Q3-2021:izrada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Q4: usvajanje SM&amp;Parlament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2022 Primjena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1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Arial"/>
                          <a:ea typeface="Times New Roman"/>
                          <a:cs typeface="Arial"/>
                        </a:rPr>
                        <a:t>2.</a:t>
                      </a:r>
                      <a:endParaRPr lang="bs-Latn-BA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Usvojiti interni Pravilnik o proaktivnoj transparentnosti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Sve Institucije BiH 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Prilagoditi nacrt iz Aneksa 1(kroki) 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Unijeti elemente koji su specifični za svaku instituciju.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Q3-2021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Arial"/>
                          <a:ea typeface="Times New Roman"/>
                          <a:cs typeface="Arial"/>
                        </a:rPr>
                        <a:t>3. </a:t>
                      </a:r>
                      <a:endParaRPr lang="bs-Latn-BA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 Učiniti informacije iz domena standarda proaktivne transparentnosti preglednijim i lakše dostupnim na web stranici institucije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 smtClean="0">
                          <a:latin typeface="Arial"/>
                          <a:ea typeface="Times New Roman"/>
                          <a:cs typeface="Arial"/>
                        </a:rPr>
                        <a:t>Na </a:t>
                      </a: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web stranici institucije izdvojiti rubriku "Proaktivna transparentnost" na kojoj se na jednom mjestu nalaze sve relevatne informacije u vezi sa standardima proaktivne objave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Komunikacija sa nevladinim organizacijama i Uredom koordinatora za reformu javne uprave u smislu provođenja Smjernica za ispunjenje standarda proaktivne transparentnosti 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Nevladine organizacije: povratna informacija o ispunjenosti principa "lake dostupnosti" informacija o proaktivnoj transparentnosti na internet stranicama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Q3-2021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Arial"/>
                          <a:ea typeface="Times New Roman"/>
                          <a:cs typeface="Arial"/>
                        </a:rPr>
                        <a:t>4. </a:t>
                      </a:r>
                      <a:endParaRPr lang="bs-Latn-BA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Objavljivati numeričke podatke iz relevantih dokumenata i izvještaja u mašinski čitljivom formatu u formi otvorenih podataka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Sve institucije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Komunikacija sa nevladinim organizacijama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Internet stranica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Kontinuelno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09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Arial"/>
                          <a:ea typeface="Times New Roman"/>
                          <a:cs typeface="Arial"/>
                        </a:rPr>
                        <a:t>5. </a:t>
                      </a:r>
                      <a:endParaRPr lang="bs-Latn-BA" sz="1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Jačati kapacitete  institucija za provođenje standarda proaktivne transparentnosti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>
                          <a:latin typeface="Arial"/>
                          <a:ea typeface="Times New Roman"/>
                          <a:cs typeface="Arial"/>
                        </a:rPr>
                        <a:t>PARCO koordinira u saradnji sa ADS BiH </a:t>
                      </a:r>
                      <a:endParaRPr lang="bs-Latn-BA" sz="105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Organizovati obuke za državne službenike-glasnogovornici, službenici za finansije i zajedničke radionice sa </a:t>
                      </a:r>
                      <a:r>
                        <a:rPr lang="bs-Latn-BA" sz="1050" dirty="0" smtClean="0">
                          <a:latin typeface="Arial"/>
                          <a:ea typeface="Times New Roman"/>
                          <a:cs typeface="Arial"/>
                        </a:rPr>
                        <a:t>nvo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Online ili uživo – u zavisnosti od važećih epidemioloških mjera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50" dirty="0">
                          <a:latin typeface="Arial"/>
                          <a:ea typeface="Times New Roman"/>
                          <a:cs typeface="Arial"/>
                        </a:rPr>
                        <a:t>Redovna aktivnost, kontinuelno</a:t>
                      </a:r>
                      <a:endParaRPr lang="bs-Latn-BA" sz="105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32925" marR="329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sr-Latn-C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sr-Latn-C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3017838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s-Latn-BA" sz="2800" dirty="0" smtClean="0"/>
              <a:t>2) Kako sistemski riješiti učešće građana u budžetskom procesu i ispoštovati međunarodne standarde u vezi sa budžetskom transparentnošću?</a:t>
            </a:r>
            <a:br>
              <a:rPr lang="bs-Latn-BA" sz="2800" dirty="0" smtClean="0"/>
            </a:br>
            <a:endParaRPr lang="bs-Latn-B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Inovirati ZoF: poziv za učešće u februraru, objava zahtjeva (</a:t>
            </a:r>
            <a:r>
              <a:rPr lang="bs-Latn-BA" sz="2400" dirty="0" smtClean="0"/>
              <a:t>postojeći kalendar se </a:t>
            </a:r>
            <a:r>
              <a:rPr lang="bs-Latn-BA" sz="2400" b="1" dirty="0" smtClean="0"/>
              <a:t>ne remeti</a:t>
            </a:r>
            <a:r>
              <a:rPr lang="bs-Latn-BA" dirty="0" smtClean="0"/>
              <a:t>)</a:t>
            </a:r>
          </a:p>
          <a:p>
            <a:r>
              <a:rPr lang="bs-Latn-BA" dirty="0" smtClean="0"/>
              <a:t>MFT –”skladištar” komunikacije,poželjno obrazac za komunikaciju</a:t>
            </a:r>
          </a:p>
          <a:p>
            <a:r>
              <a:rPr lang="bs-Latn-BA" dirty="0" smtClean="0"/>
              <a:t>Odgovornost: budžetski korisnici</a:t>
            </a:r>
          </a:p>
          <a:p>
            <a:r>
              <a:rPr lang="bs-Latn-BA" dirty="0" smtClean="0"/>
              <a:t>Zakonodavna: “Dan budžeta” u decembru</a:t>
            </a:r>
          </a:p>
          <a:p>
            <a:r>
              <a:rPr lang="bs-Latn-BA" dirty="0" smtClean="0"/>
              <a:t>Analogno eKonsultacijama, ista platforma</a:t>
            </a:r>
          </a:p>
          <a:p>
            <a:pPr>
              <a:buNone/>
            </a:pPr>
            <a:endParaRPr lang="bs-Latn-B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Smjernica 5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bs-Latn-BA" dirty="0" smtClean="0"/>
              <a:t>U periodu, počev od najskanije 01.09. do 15.10 MFT poziva građane i zainteresovane strane za komentar i prijedloge u vezi sa:</a:t>
            </a:r>
          </a:p>
          <a:p>
            <a:r>
              <a:rPr lang="bs-Latn-BA" dirty="0" smtClean="0"/>
              <a:t>1) Globalnim Okvirom fiskalnog bilansa i politika </a:t>
            </a:r>
          </a:p>
          <a:p>
            <a:r>
              <a:rPr lang="bs-Latn-BA" dirty="0" smtClean="0"/>
              <a:t>2) Dokumentom okvirnog budžeta, posebno dijelom koji sadrži makroekonomske i fiskalne projekcije za tekuću i tri naredne godine</a:t>
            </a:r>
          </a:p>
          <a:p>
            <a:r>
              <a:rPr lang="bs-Latn-BA" dirty="0" smtClean="0"/>
              <a:t>3. Projekcijama prihoda, politikom prihoda i administracijom </a:t>
            </a:r>
          </a:p>
          <a:p>
            <a:r>
              <a:rPr lang="bs-Latn-BA" dirty="0" smtClean="0"/>
              <a:t>4. Potrošnjom na socijalne politike i ugrožene kategorije (projekti koordinacije MCP, MLJP)</a:t>
            </a:r>
          </a:p>
          <a:p>
            <a:r>
              <a:rPr lang="bs-Latn-BA" dirty="0" smtClean="0"/>
              <a:t>5. Veličinom deficita i duga, uključujući ročnost i strukuturu duga, iznos refinansiranja i učešće godišnjeg iznosa kamata po osnovu duga u bruto društvenom proizvodu za narednu fiskalnu godinu</a:t>
            </a:r>
          </a:p>
          <a:p>
            <a:r>
              <a:rPr lang="bs-Latn-BA" dirty="0" smtClean="0"/>
              <a:t>6. Projektima javnih investicija</a:t>
            </a:r>
          </a:p>
          <a:p>
            <a:r>
              <a:rPr lang="bs-Latn-BA" dirty="0" smtClean="0"/>
              <a:t>7. Kvalitetom javnih usluga koje pružaju Institucije BiH, te sa</a:t>
            </a:r>
          </a:p>
          <a:p>
            <a:r>
              <a:rPr lang="bs-Latn-BA" dirty="0" smtClean="0"/>
              <a:t>8. Nacrtom budžeta nakon što ga utvrdi SM.</a:t>
            </a:r>
          </a:p>
          <a:p>
            <a:endParaRPr lang="bs-Latn-B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99849" y="2108235"/>
            <a:ext cx="7971711" cy="2308324"/>
          </a:xfrm>
        </p:spPr>
        <p:txBody>
          <a:bodyPr/>
          <a:lstStyle/>
          <a:p>
            <a:r>
              <a:rPr lang="en-US" sz="2400" b="0" dirty="0"/>
              <a:t>U </a:t>
            </a:r>
            <a:r>
              <a:rPr lang="en-US" sz="2400" b="0" dirty="0" err="1"/>
              <a:t>okviru</a:t>
            </a:r>
            <a:r>
              <a:rPr lang="en-US" sz="2400" b="0" dirty="0"/>
              <a:t> </a:t>
            </a:r>
            <a:r>
              <a:rPr lang="en-US" sz="2400" b="0" dirty="0" err="1"/>
              <a:t>Programa</a:t>
            </a:r>
            <a:r>
              <a:rPr lang="en-US" sz="2400" b="0" dirty="0"/>
              <a:t> </a:t>
            </a:r>
            <a:r>
              <a:rPr lang="en-US" sz="2400" b="0" dirty="0" err="1"/>
              <a:t>jačanja</a:t>
            </a:r>
            <a:r>
              <a:rPr lang="en-US" sz="2400" b="0" dirty="0"/>
              <a:t> </a:t>
            </a:r>
            <a:r>
              <a:rPr lang="en-US" sz="2400" b="0" dirty="0" err="1"/>
              <a:t>javnih</a:t>
            </a:r>
            <a:r>
              <a:rPr lang="en-US" sz="2400" b="0" dirty="0"/>
              <a:t> </a:t>
            </a:r>
            <a:r>
              <a:rPr lang="en-US" sz="2400" b="0" dirty="0" err="1"/>
              <a:t>institucija</a:t>
            </a:r>
            <a:r>
              <a:rPr lang="en-US" sz="2400" b="0" dirty="0"/>
              <a:t> </a:t>
            </a:r>
            <a:r>
              <a:rPr lang="en-US" sz="2400" b="0" dirty="0" err="1"/>
              <a:t>kao</a:t>
            </a:r>
            <a:r>
              <a:rPr lang="en-US" sz="2400" b="0" dirty="0"/>
              <a:t> </a:t>
            </a:r>
            <a:r>
              <a:rPr lang="en-US" sz="2400" b="0" dirty="0" err="1"/>
              <a:t>dio</a:t>
            </a:r>
            <a:r>
              <a:rPr lang="en-US" sz="2400" b="0" dirty="0"/>
              <a:t> </a:t>
            </a:r>
            <a:r>
              <a:rPr lang="en-US" sz="2400" b="0" dirty="0" err="1"/>
              <a:t>podrške</a:t>
            </a:r>
            <a:r>
              <a:rPr lang="en-US" sz="2400" b="0" dirty="0"/>
              <a:t> </a:t>
            </a:r>
            <a:r>
              <a:rPr lang="en-US" sz="2400" b="0" dirty="0" err="1"/>
              <a:t>vlada</a:t>
            </a:r>
            <a:r>
              <a:rPr lang="en-US" sz="2400" b="0" dirty="0"/>
              <a:t> SR </a:t>
            </a:r>
            <a:r>
              <a:rPr lang="en-US" sz="2400" b="0" dirty="0" err="1"/>
              <a:t>Njemačke</a:t>
            </a:r>
            <a:r>
              <a:rPr lang="en-US" sz="2400" b="0" dirty="0"/>
              <a:t> </a:t>
            </a:r>
            <a:r>
              <a:rPr lang="en-US" sz="2400" b="0" dirty="0" err="1"/>
              <a:t>i</a:t>
            </a:r>
            <a:r>
              <a:rPr lang="en-US" sz="2400" b="0" dirty="0"/>
              <a:t> </a:t>
            </a:r>
            <a:r>
              <a:rPr lang="en-US" sz="2400" b="0" dirty="0" err="1"/>
              <a:t>Ujedinjenog</a:t>
            </a:r>
            <a:r>
              <a:rPr lang="en-US" sz="2400" b="0" dirty="0"/>
              <a:t> </a:t>
            </a:r>
            <a:r>
              <a:rPr lang="en-US" sz="2400" b="0" dirty="0" err="1"/>
              <a:t>Kraljevstva</a:t>
            </a:r>
            <a:r>
              <a:rPr lang="en-US" sz="2400" b="0" dirty="0"/>
              <a:t> </a:t>
            </a:r>
            <a:r>
              <a:rPr lang="en-US" sz="2400" b="0" dirty="0" err="1"/>
              <a:t>reformi</a:t>
            </a:r>
            <a:r>
              <a:rPr lang="en-US" sz="2400" b="0" dirty="0"/>
              <a:t> </a:t>
            </a:r>
            <a:r>
              <a:rPr lang="en-US" sz="2400" b="0" dirty="0" err="1"/>
              <a:t>javne</a:t>
            </a:r>
            <a:r>
              <a:rPr lang="en-US" sz="2400" b="0" dirty="0"/>
              <a:t> </a:t>
            </a:r>
            <a:r>
              <a:rPr lang="en-US" sz="2400" b="0" dirty="0" err="1"/>
              <a:t>uprave</a:t>
            </a:r>
            <a:r>
              <a:rPr lang="en-US" sz="2400" b="0" dirty="0"/>
              <a:t> </a:t>
            </a:r>
            <a:r>
              <a:rPr lang="bs-Latn-BA" sz="2400" b="0" dirty="0"/>
              <a:t>panel zajednički </a:t>
            </a:r>
            <a:r>
              <a:rPr lang="bs-Latn-BA" sz="2400" b="0" dirty="0" err="1"/>
              <a:t>organizovali</a:t>
            </a:r>
            <a:r>
              <a:rPr lang="en-US" sz="2400" b="0" dirty="0"/>
              <a:t>:</a:t>
            </a:r>
            <a:br>
              <a:rPr lang="en-US" sz="2400" b="0" dirty="0"/>
            </a:br>
            <a:r>
              <a:rPr lang="bs-Latn-BA" sz="2400" b="0" dirty="0"/>
              <a:t>Ured koordinatora za reformu javne uprave</a:t>
            </a:r>
            <a:r>
              <a:rPr lang="en-US" sz="2400" b="0" dirty="0"/>
              <a:t/>
            </a:r>
            <a:br>
              <a:rPr lang="en-US" sz="2400" b="0" dirty="0"/>
            </a:br>
            <a:r>
              <a:rPr lang="bs-Latn-BA" sz="2400" b="0" dirty="0"/>
              <a:t>Ministarstvo finansija i trezora BiH</a:t>
            </a:r>
            <a:r>
              <a:rPr lang="en-US" sz="2400" b="0" dirty="0"/>
              <a:t/>
            </a:r>
            <a:br>
              <a:rPr lang="en-US" sz="2400" b="0" dirty="0"/>
            </a:br>
            <a:r>
              <a:rPr lang="bs-Latn-BA" sz="2400" b="0" dirty="0"/>
              <a:t>Centar za zastupanje građanskih interesa</a:t>
            </a:r>
            <a:endParaRPr lang="en-GB" sz="2400" b="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71602" y="404665"/>
          <a:ext cx="7704853" cy="5821761"/>
        </p:xfrm>
        <a:graphic>
          <a:graphicData uri="http://schemas.openxmlformats.org/drawingml/2006/table">
            <a:tbl>
              <a:tblPr/>
              <a:tblGrid>
                <a:gridCol w="442981"/>
                <a:gridCol w="1898689"/>
                <a:gridCol w="610656"/>
                <a:gridCol w="2808312"/>
                <a:gridCol w="1224136"/>
                <a:gridCol w="720079"/>
              </a:tblGrid>
              <a:tr h="170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b="0" dirty="0">
                          <a:latin typeface="Times New Roman"/>
                          <a:ea typeface="Times New Roman"/>
                          <a:cs typeface="Times New Roman"/>
                        </a:rPr>
                        <a:t>Br.</a:t>
                      </a:r>
                      <a:endParaRPr lang="bs-Latn-BA" sz="1000" b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b="1" dirty="0">
                          <a:latin typeface="Times New Roman"/>
                          <a:ea typeface="Times New Roman"/>
                          <a:cs typeface="Times New Roman"/>
                        </a:rPr>
                        <a:t>Aktivnost-smjernica</a:t>
                      </a:r>
                      <a:endParaRPr lang="bs-Latn-BA" sz="11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b="1" dirty="0">
                          <a:latin typeface="Times New Roman"/>
                          <a:ea typeface="Times New Roman"/>
                          <a:cs typeface="Times New Roman"/>
                        </a:rPr>
                        <a:t>KO</a:t>
                      </a:r>
                      <a:endParaRPr lang="bs-Latn-BA" sz="11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b="1" dirty="0">
                          <a:latin typeface="Times New Roman"/>
                          <a:ea typeface="Times New Roman"/>
                          <a:cs typeface="Times New Roman"/>
                        </a:rPr>
                        <a:t>Šta -sadržaj smjernice</a:t>
                      </a:r>
                      <a:endParaRPr lang="bs-Latn-BA" sz="11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b="1" dirty="0">
                          <a:latin typeface="Times New Roman"/>
                          <a:ea typeface="Times New Roman"/>
                          <a:cs typeface="Times New Roman"/>
                        </a:rPr>
                        <a:t>Kako</a:t>
                      </a:r>
                      <a:endParaRPr lang="bs-Latn-BA" sz="11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b="1" dirty="0">
                          <a:latin typeface="Times New Roman"/>
                          <a:ea typeface="Times New Roman"/>
                          <a:cs typeface="Times New Roman"/>
                        </a:rPr>
                        <a:t>Kada</a:t>
                      </a:r>
                      <a:endParaRPr lang="bs-Latn-BA" sz="11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1. 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Inovacija zakona o finansiranju Institucija BiH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MFT, SM, Parlament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Priprema amandmana na zakon kojim se definišu aktivnosti vezane za učešće građana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Koordinacija sa civilnim sektorom kako bi se osigurala svrha procesa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Priprema: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H2 2021 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4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Inovacija Pravilnika o finansijskom izvještavanju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MFT, SM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Propisati objavu Polugodišnjeg pregleda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Saradnja sa organizacijama civilnog društva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Q2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Izvodivo u kratkom roku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4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Učešće građana u budžetskom procesu-Faza pripreme budžeta: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(odgovornost izvršne vlasti)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MFT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Paralelno sa dostavom Instrukcije budžetskim korisnicima, MFT obavještava javnost o početku budžetskog ciklusa i poziva na saradnju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MFT na internet stranici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Do 31.01.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1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Učešće građana u budžetskom procesu-Faza pripreme budžeta: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(odgovornost izvršne vlasti) 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Svaki budžetski korisnik 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Uputiti Poziv građanima za dostavu prijedloga i sugestija  u vezi sa budžetom institucije za narednu godinu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eKonsultacije,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ili direktno na mail službenika za finansije,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MFT na internet stranici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01.02-01.03.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5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Učešće građana u budžetskom procesu-Faza pripreme budžeta: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(odgovornost izvršne vlasti)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MFT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Stavlja na uvid "sve pristigle prijedloge" od strane civilnog sektora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Web stranica MFT: dio "Učešće građana u budžetskom ciklusu; ili, direktan link za eKonsultacijama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Do 31.07.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Učešće građana u budžetskom procesu-Faza pripreme budžeta: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(odgovornost izvršne vlasti)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Svaki budžetski korisnik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Stavlja na uvid podneseni zahtjev za budžet na svojoj web stranici 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bs-Latn-B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15.04.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01.08.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Učešće građana u budžetskom procesu-Faza pripreme budžeta: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(odgovornost izvršne vlasti)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MFT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Poziv za komentare na GFO, dio DOBa, program javnih investicija itd. i nacrta budžeta koji je poslan na SM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Internet stranica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>
                          <a:latin typeface="Times New Roman"/>
                          <a:ea typeface="Times New Roman"/>
                          <a:cs typeface="Times New Roman"/>
                        </a:rPr>
                        <a:t>01.09.-15.10</a:t>
                      </a:r>
                      <a:endParaRPr lang="bs-Latn-BA" sz="9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30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Učešće građana u budžetskom procesu-Faza pripreme budžeta: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latin typeface="Times New Roman"/>
                          <a:ea typeface="Times New Roman"/>
                          <a:cs typeface="Times New Roman"/>
                        </a:rPr>
                        <a:t>(odgovornost izvršne vlasti)</a:t>
                      </a:r>
                      <a:endParaRPr lang="bs-Latn-BA" sz="11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MFT &amp; SM: 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Formira dokument "Izvještaj o  prijedlozima civilnog društva" i dostavlja ga Predsjedništvu uz Nacrt budžeta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WEB stranica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900" dirty="0">
                          <a:latin typeface="Times New Roman"/>
                          <a:ea typeface="Times New Roman"/>
                          <a:cs typeface="Times New Roman"/>
                        </a:rPr>
                        <a:t>15.10.</a:t>
                      </a:r>
                      <a:endParaRPr lang="bs-Latn-BA" sz="9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2947" marR="22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59632" y="404663"/>
          <a:ext cx="7128792" cy="6309360"/>
        </p:xfrm>
        <a:graphic>
          <a:graphicData uri="http://schemas.openxmlformats.org/drawingml/2006/table">
            <a:tbl>
              <a:tblPr/>
              <a:tblGrid>
                <a:gridCol w="409861"/>
                <a:gridCol w="1654789"/>
                <a:gridCol w="1281768"/>
                <a:gridCol w="1311703"/>
                <a:gridCol w="1382317"/>
                <a:gridCol w="1088354"/>
              </a:tblGrid>
              <a:tr h="763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Učešće građana u budžetskom procesu-Faza pripreme budžeta: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(odgovornost izvršne vlasti)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Predsjedništvo BiH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Dostavlja Prijedlog budžeta skupa sa Izvještajem o prijedlozima civilnog društva" Parlamentu BiH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bs-Latn-B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01.11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86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10.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Faza usvajanja (zakonodavna)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Komsije parlamentarne skupštine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Poziv građanima i organizacijama civilnog društva za aktivno učešče u radu Komisije tokom usvajanja Prijedloga budžeta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Javni poziv i registracija na web stranici Parlamenta; 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U periodu 01.11.-01.12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8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11.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Faza usvajanja (zakonodavna)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Parlament BiH: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Organizuje se Dan Budžeta-rasprava u Parlamentu o najvažnijim fiskalnim pitanjima DOBa, program javnih investicija, javnom dugu i prijedlogu budžeta za narednu godinu koji je poslan na SM; "Dan budžeta"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Javni poziv i registracija na web stranici Parlamenta; 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U periodu of 01.12.-31.12.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Ili tokom usvajanja budžeta ukoliko se radi o situaciji da budžet za narednu godinu nije usvojen tokom tekuće godine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0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12.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FAZA budžeta Izvršenje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MFT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Kvartalni Izvještaji Pologodišnji pregled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Na WEB stranici MFT 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Izvršni sažetak nakon svakog izvještaja. </a:t>
                      </a:r>
                      <a:r>
                        <a:rPr lang="bs-Latn-BA" sz="1000">
                          <a:highlight>
                            <a:srgbClr val="00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4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13.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FAZA budžeta Izvršenje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Svi budžetski korisnici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Izvještaj o izvršenju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Na web stranici u analitičkoj formi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Excel, cvs json format za numeričke podatke i tabelarne prikaze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14.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FAZA budžeta: revizija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Ured za reviziju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>
                          <a:latin typeface="Times New Roman"/>
                          <a:ea typeface="Times New Roman"/>
                          <a:cs typeface="Times New Roman"/>
                        </a:rPr>
                        <a:t>Pronaći adekvatni mehanizam za uključivanje građana-istražiti mogućnost izmjene Zakona o reviziji.</a:t>
                      </a:r>
                      <a:endParaRPr lang="bs-Latn-BA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000" dirty="0">
                          <a:latin typeface="Times New Roman"/>
                          <a:ea typeface="Times New Roman"/>
                          <a:cs typeface="Times New Roman"/>
                        </a:rPr>
                        <a:t>Prijem sugestija u vezi sa vršenjem revizije, učešće građana u svojstvu ispitanika</a:t>
                      </a:r>
                      <a:endParaRPr lang="bs-Latn-BA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bs-Latn-BA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sz="2700" dirty="0" smtClean="0"/>
              <a:t>3) Kako olakšati posao državnim službenicima zaduženim za proaktivnu objavu informacija i omogućavanje uključivanja građana u budžetski ciklus?</a:t>
            </a:r>
            <a:r>
              <a:rPr lang="bs-Latn-BA" dirty="0" smtClean="0"/>
              <a:t/>
            </a:r>
            <a:br>
              <a:rPr lang="bs-Latn-BA" dirty="0" smtClean="0"/>
            </a:b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Integrisano softversko rješenje</a:t>
            </a:r>
            <a:r>
              <a:rPr lang="bs-Latn-BA" sz="2400" dirty="0" smtClean="0"/>
              <a:t>-funkcionalne karatkeristike razviti uvažavajući potrebe civilnog društva</a:t>
            </a:r>
          </a:p>
          <a:p>
            <a:r>
              <a:rPr lang="bs-Latn-BA" dirty="0" smtClean="0"/>
              <a:t>Propisivanje obrazaca</a:t>
            </a:r>
          </a:p>
          <a:p>
            <a:r>
              <a:rPr lang="bs-Latn-BA" dirty="0" smtClean="0"/>
              <a:t>Automatizacija toka informacija</a:t>
            </a:r>
          </a:p>
          <a:p>
            <a:r>
              <a:rPr lang="bs-Latn-BA" dirty="0" smtClean="0"/>
              <a:t>Konačan test: pregled po transakcijama</a:t>
            </a:r>
          </a:p>
          <a:p>
            <a:endParaRPr lang="bs-Latn-B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9553" y="332656"/>
          <a:ext cx="7776863" cy="6110902"/>
        </p:xfrm>
        <a:graphic>
          <a:graphicData uri="http://schemas.openxmlformats.org/drawingml/2006/table">
            <a:tbl>
              <a:tblPr/>
              <a:tblGrid>
                <a:gridCol w="288031"/>
                <a:gridCol w="2160240"/>
                <a:gridCol w="838857"/>
                <a:gridCol w="2485389"/>
                <a:gridCol w="1122434"/>
                <a:gridCol w="881912"/>
              </a:tblGrid>
              <a:tr h="231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Br.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Aktivnost-smjernica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KO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Šta - sadržaj 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Kako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Kada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Analiza hardvera i softvera, i vještina 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Sve Institucije BiH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bs-Latn-B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bs-Latn-B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07 2021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96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Analiza programa za planiranje budžeta, izvršenje budžeta, komunikacija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MFT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Utvrditi karakteristike postojećih aplikacija u kontekstu veze plana, izvršenja i izrade izvještaja. Osigurati automatizam u razmjeni podataka, automatsko popunjavanje propisanih obrazaca, izvještaja, vanjsku pretragu po korisnicima i transakcijama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bs-Latn-B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07 2021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79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Konsultacije sa nevladinim sektorom u vezi funkcionalnih specifikacija aplikacija koje bi omogućile jednostavne pretrage podataka o izvršenju proračuna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MFT, PARCO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Definisati očekivanja i potrebe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Poziv za sugestije u vezi sa funkcionalnim specifikacijama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Učešće predstavnika civilnog društva u fazi izrade ili nabavke softvera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r>
                        <a:rPr lang="bs-Latn-BA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bs-Latn-BA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1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4. 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Istraživanje mogućnosti za finansiranje nabavke aplikacija(e) koje će omogućiti laku i jeftinu dostupnost informacija.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MFT, PARCO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Komunikacija sa donatorima koji imaju projekte podrške u fiskalnom sektoru.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Pomoć GIZa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Podrška nevladinih organizacija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07-2021,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Razvoj aplikacije 12 mjeseci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0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5. 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Razvoj ljudskih resursa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>
                          <a:latin typeface="Times New Roman"/>
                          <a:ea typeface="Times New Roman"/>
                          <a:cs typeface="Times New Roman"/>
                        </a:rPr>
                        <a:t>MFT, PARCO</a:t>
                      </a:r>
                      <a:endParaRPr lang="bs-Latn-BA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Edukacija iz oblasti informacionih tehnologija 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bs-Latn-B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200" dirty="0">
                          <a:latin typeface="Times New Roman"/>
                          <a:ea typeface="Times New Roman"/>
                          <a:cs typeface="Times New Roman"/>
                        </a:rPr>
                        <a:t>Kontineulno</a:t>
                      </a:r>
                      <a:endParaRPr lang="bs-Latn-BA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34421" marR="34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Test realnosti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Zajednički pristup donatorima-integrisani softver sa funkcionalnom karakteristikom omogućavanja pretrage i građanima</a:t>
            </a:r>
          </a:p>
          <a:p>
            <a:r>
              <a:rPr lang="bs-Latn-BA" dirty="0" smtClean="0"/>
              <a:t>Pristup institucijama koje u svojoj nadležnosti sarađuju sa organizacijma koje se bave manjinskim pravima i ugroženim kategorijama</a:t>
            </a:r>
          </a:p>
          <a:p>
            <a:r>
              <a:rPr lang="bs-Latn-BA" dirty="0" smtClean="0"/>
              <a:t>Saradnja sa Parlamentom-”Dan budžeta 2021”</a:t>
            </a:r>
            <a:endParaRPr lang="bs-Latn-B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b="1" dirty="0" smtClean="0"/>
              <a:t>Informiši-Konsultuj-Uključi-Sarađuj-Osnaži</a:t>
            </a:r>
            <a:endParaRPr lang="bs-Latn-B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Proaktivna objava- </a:t>
            </a:r>
            <a:r>
              <a:rPr lang="bs-Latn-BA" b="1" dirty="0" smtClean="0"/>
              <a:t>informiši</a:t>
            </a:r>
          </a:p>
          <a:p>
            <a:r>
              <a:rPr lang="bs-Latn-BA" dirty="0" smtClean="0"/>
              <a:t>eKonsultacije- </a:t>
            </a:r>
            <a:r>
              <a:rPr lang="bs-Latn-BA" b="1" dirty="0" smtClean="0"/>
              <a:t>konsultuj</a:t>
            </a:r>
          </a:p>
          <a:p>
            <a:r>
              <a:rPr lang="bs-Latn-BA" dirty="0" smtClean="0"/>
              <a:t>"februarski poziv"-</a:t>
            </a:r>
            <a:r>
              <a:rPr lang="bs-Latn-BA" b="1" dirty="0" smtClean="0"/>
              <a:t>uključi</a:t>
            </a:r>
          </a:p>
          <a:p>
            <a:r>
              <a:rPr lang="bs-Latn-BA" dirty="0" smtClean="0"/>
              <a:t>razviti karakterisitke softvera za pretragu po transakcijama-</a:t>
            </a:r>
            <a:r>
              <a:rPr lang="bs-Latn-BA" b="1" dirty="0" smtClean="0"/>
              <a:t>sarađuj</a:t>
            </a:r>
          </a:p>
          <a:p>
            <a:r>
              <a:rPr lang="bs-Latn-BA" dirty="0" smtClean="0"/>
              <a:t>"dan budžeta"- </a:t>
            </a:r>
            <a:r>
              <a:rPr lang="bs-Latn-BA" b="1" dirty="0" smtClean="0"/>
              <a:t>osnaži</a:t>
            </a:r>
            <a:endParaRPr lang="bs-Latn-BA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Pitanja za diskusiju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dirty="0" smtClean="0"/>
              <a:t>Da li bi preporuke date u vodiču rezultovale realizacijom postavljenih ciljeva?</a:t>
            </a:r>
          </a:p>
          <a:p>
            <a:r>
              <a:rPr lang="bs-Latn-BA" dirty="0" smtClean="0"/>
              <a:t>U slučaju odsustva izmjene propisa (ZOSPI, ZoF) da li je moguće ostvariti napredak?</a:t>
            </a:r>
          </a:p>
          <a:p>
            <a:r>
              <a:rPr lang="bs-Latn-BA" dirty="0" smtClean="0"/>
              <a:t>(Npr. Mašinska čitljivost, dobrovoljni poziv za sugestije i inpute na početku budžetskog procesa, “dan budžeta”)</a:t>
            </a:r>
          </a:p>
          <a:p>
            <a:r>
              <a:rPr lang="bs-Latn-BA" dirty="0" smtClean="0"/>
              <a:t>Usmjeravanje donatora ka podršci u jačanju integrisanih softverskih rješenja</a:t>
            </a:r>
            <a:endParaRPr lang="bs-Latn-B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Latn-BA" dirty="0" smtClean="0"/>
              <a:t>Hvala na pažnji!</a:t>
            </a:r>
            <a:endParaRPr lang="bs-Latn-B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s-Latn-BA" dirty="0" smtClean="0"/>
              <a:t>Pitanja&amp;Diskusija!</a:t>
            </a:r>
            <a:endParaRPr lang="bs-Latn-BA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361291"/>
            <a:ext cx="7891294" cy="3799989"/>
          </a:xfrm>
        </p:spPr>
        <p:txBody>
          <a:bodyPr/>
          <a:lstStyle/>
          <a:p>
            <a:pPr marL="171450" indent="-171450"/>
            <a:endParaRPr lang="bs-Latn-BA" sz="2000" dirty="0"/>
          </a:p>
          <a:p>
            <a:pPr marL="457200" indent="-457200">
              <a:buAutoNum type="arabicPeriod"/>
            </a:pPr>
            <a:r>
              <a:rPr lang="bs-Latn-BA" sz="2000" dirty="0" smtClean="0"/>
              <a:t>Analiza stanja ispunjenosti standarda proaktivne transparentnosti i učešća građana u budžetskom procesu</a:t>
            </a:r>
          </a:p>
          <a:p>
            <a:pPr marL="457200" indent="-457200">
              <a:buAutoNum type="arabicPeriod"/>
            </a:pPr>
            <a:r>
              <a:rPr lang="bs-Latn-BA" sz="2000" dirty="0" smtClean="0"/>
              <a:t>Vodič: principi </a:t>
            </a:r>
          </a:p>
          <a:p>
            <a:pPr marL="457200" indent="-457200">
              <a:buAutoNum type="arabicPeriod"/>
            </a:pPr>
            <a:r>
              <a:rPr lang="bs-Latn-BA" sz="2000" dirty="0" smtClean="0"/>
              <a:t>Vodič: problemi koje rješavamo </a:t>
            </a:r>
          </a:p>
          <a:p>
            <a:pPr marL="457200" indent="-457200">
              <a:buAutoNum type="arabicPeriod"/>
            </a:pPr>
            <a:r>
              <a:rPr lang="bs-Latn-BA" sz="2000" dirty="0" smtClean="0"/>
              <a:t>Vodič-preporuke</a:t>
            </a:r>
          </a:p>
          <a:p>
            <a:pPr marL="457200" indent="-457200">
              <a:buAutoNum type="arabicPeriod"/>
            </a:pPr>
            <a:r>
              <a:rPr lang="bs-Latn-BA" sz="2000" dirty="0" smtClean="0"/>
              <a:t>Završna razmatranja-pitanja za diskusiju</a:t>
            </a:r>
            <a:endParaRPr lang="en-US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6" y="320283"/>
            <a:ext cx="7146520" cy="720725"/>
          </a:xfrm>
        </p:spPr>
        <p:txBody>
          <a:bodyPr>
            <a:normAutofit/>
          </a:bodyPr>
          <a:lstStyle/>
          <a:p>
            <a:r>
              <a:rPr lang="bs-Latn-BA" sz="3600" dirty="0" smtClean="0"/>
              <a:t>Struktura prezentacije</a:t>
            </a:r>
            <a:endParaRPr lang="de-DE" sz="3600" dirty="0"/>
          </a:p>
        </p:txBody>
      </p:sp>
    </p:spTree>
    <p:extLst>
      <p:ext uri="{BB962C8B-B14F-4D97-AF65-F5344CB8AC3E}">
        <p14:creationId xmlns="" xmlns:p14="http://schemas.microsoft.com/office/powerpoint/2010/main" val="1255969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361291"/>
            <a:ext cx="7891294" cy="3799989"/>
          </a:xfrm>
        </p:spPr>
        <p:txBody>
          <a:bodyPr>
            <a:normAutofit lnSpcReduction="10000"/>
          </a:bodyPr>
          <a:lstStyle/>
          <a:p>
            <a:pPr marL="171450" indent="-171450"/>
            <a:endParaRPr lang="bs-Latn-BA" sz="2000" dirty="0"/>
          </a:p>
          <a:p>
            <a:pPr marL="171450" indent="-171450">
              <a:buNone/>
            </a:pPr>
            <a:r>
              <a:rPr lang="bs-Latn-BA" sz="2000" dirty="0" smtClean="0"/>
              <a:t>-Višedimenzionalna analiza:</a:t>
            </a:r>
          </a:p>
          <a:p>
            <a:pPr marL="171450" indent="-171450">
              <a:buNone/>
            </a:pPr>
            <a:r>
              <a:rPr lang="bs-Latn-BA" sz="2000" dirty="0" smtClean="0"/>
              <a:t>1) </a:t>
            </a:r>
            <a:r>
              <a:rPr lang="es-ES" sz="2000" b="1" dirty="0" err="1" smtClean="0"/>
              <a:t>Realizacija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politike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proaktivne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transparentosti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Savjeta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Ministara</a:t>
            </a:r>
            <a:r>
              <a:rPr lang="es-ES" sz="2000" b="1" dirty="0" smtClean="0"/>
              <a:t> BiH</a:t>
            </a:r>
            <a:endParaRPr lang="bs-Latn-BA" sz="2000" dirty="0" smtClean="0"/>
          </a:p>
          <a:p>
            <a:r>
              <a:rPr lang="bs-Latn-BA" sz="2000" dirty="0" smtClean="0"/>
              <a:t>a)</a:t>
            </a:r>
            <a:r>
              <a:rPr lang="es-ES" sz="2000" dirty="0" smtClean="0"/>
              <a:t>  </a:t>
            </a:r>
            <a:r>
              <a:rPr lang="es-ES" sz="2000" dirty="0" err="1" smtClean="0"/>
              <a:t>analizom</a:t>
            </a:r>
            <a:r>
              <a:rPr lang="es-ES" sz="2000" dirty="0" smtClean="0"/>
              <a:t> </a:t>
            </a:r>
            <a:r>
              <a:rPr lang="es-ES" sz="2000" dirty="0" err="1" smtClean="0"/>
              <a:t>statističkih</a:t>
            </a:r>
            <a:r>
              <a:rPr lang="es-ES" sz="2000" dirty="0" smtClean="0"/>
              <a:t> </a:t>
            </a:r>
            <a:r>
              <a:rPr lang="es-ES" sz="2000" dirty="0" err="1" smtClean="0"/>
              <a:t>izvještaja</a:t>
            </a:r>
            <a:r>
              <a:rPr lang="es-ES" sz="2000" dirty="0" smtClean="0"/>
              <a:t> o </a:t>
            </a:r>
            <a:r>
              <a:rPr lang="es-ES" sz="2000" dirty="0" err="1" smtClean="0"/>
              <a:t>ispunjenosti</a:t>
            </a:r>
            <a:r>
              <a:rPr lang="es-ES" sz="2000" dirty="0" smtClean="0"/>
              <a:t> </a:t>
            </a:r>
            <a:r>
              <a:rPr lang="es-ES" sz="2000" dirty="0" err="1" smtClean="0"/>
              <a:t>standarda</a:t>
            </a:r>
            <a:r>
              <a:rPr lang="es-ES" sz="2000" dirty="0" smtClean="0"/>
              <a:t> </a:t>
            </a:r>
            <a:r>
              <a:rPr lang="es-ES" sz="2000" dirty="0" err="1" smtClean="0"/>
              <a:t>proaktivne</a:t>
            </a:r>
            <a:r>
              <a:rPr lang="es-ES" sz="2000" dirty="0" smtClean="0"/>
              <a:t> </a:t>
            </a:r>
            <a:r>
              <a:rPr lang="es-ES" sz="2000" dirty="0" err="1" smtClean="0"/>
              <a:t>transparentnosti</a:t>
            </a:r>
            <a:r>
              <a:rPr lang="es-ES" sz="2000" dirty="0" smtClean="0"/>
              <a:t> u </a:t>
            </a:r>
            <a:r>
              <a:rPr lang="es-ES" sz="2000" dirty="0" err="1" smtClean="0"/>
              <a:t>dijelu</a:t>
            </a:r>
            <a:r>
              <a:rPr lang="es-ES" sz="2000" dirty="0" smtClean="0"/>
              <a:t> </a:t>
            </a:r>
            <a:r>
              <a:rPr lang="es-ES" sz="2000" dirty="0" err="1" smtClean="0"/>
              <a:t>koji</a:t>
            </a:r>
            <a:r>
              <a:rPr lang="es-ES" sz="2000" dirty="0" smtClean="0"/>
              <a:t> se </a:t>
            </a:r>
            <a:r>
              <a:rPr lang="es-ES" sz="2000" dirty="0" err="1" smtClean="0"/>
              <a:t>odnosi</a:t>
            </a:r>
            <a:r>
              <a:rPr lang="es-ES" sz="2000" dirty="0" smtClean="0"/>
              <a:t> </a:t>
            </a:r>
            <a:r>
              <a:rPr lang="es-ES" sz="2000" dirty="0" err="1" smtClean="0"/>
              <a:t>na</a:t>
            </a:r>
            <a:r>
              <a:rPr lang="es-ES" sz="2000" dirty="0" smtClean="0"/>
              <a:t> </a:t>
            </a:r>
            <a:r>
              <a:rPr lang="es-ES" sz="2000" dirty="0" err="1" smtClean="0"/>
              <a:t>transparentnost</a:t>
            </a:r>
            <a:r>
              <a:rPr lang="es-ES" sz="2000" dirty="0" smtClean="0"/>
              <a:t> i </a:t>
            </a:r>
            <a:r>
              <a:rPr lang="es-ES" sz="2000" dirty="0" err="1" smtClean="0"/>
              <a:t>učešće</a:t>
            </a:r>
            <a:r>
              <a:rPr lang="es-ES" sz="2000" dirty="0" smtClean="0"/>
              <a:t> </a:t>
            </a:r>
            <a:r>
              <a:rPr lang="es-ES" sz="2000" dirty="0" err="1" smtClean="0"/>
              <a:t>građana</a:t>
            </a:r>
            <a:r>
              <a:rPr lang="es-ES" sz="2000" dirty="0" smtClean="0"/>
              <a:t> u </a:t>
            </a:r>
            <a:r>
              <a:rPr lang="es-ES" sz="2000" dirty="0" err="1" smtClean="0"/>
              <a:t>procesu</a:t>
            </a:r>
            <a:r>
              <a:rPr lang="es-ES" sz="2000" dirty="0" smtClean="0"/>
              <a:t> </a:t>
            </a:r>
            <a:r>
              <a:rPr lang="es-ES" sz="2000" dirty="0" err="1" smtClean="0"/>
              <a:t>budžetiranja</a:t>
            </a:r>
            <a:r>
              <a:rPr lang="es-ES" sz="2000" dirty="0" smtClean="0"/>
              <a:t>, i </a:t>
            </a:r>
            <a:endParaRPr lang="bs-Latn-BA" sz="2000" dirty="0" smtClean="0"/>
          </a:p>
          <a:p>
            <a:r>
              <a:rPr lang="bs-Latn-BA" sz="2000" dirty="0" smtClean="0"/>
              <a:t>b</a:t>
            </a:r>
            <a:r>
              <a:rPr lang="es-ES" sz="2000" dirty="0" smtClean="0"/>
              <a:t>) </a:t>
            </a:r>
            <a:r>
              <a:rPr lang="es-ES" sz="2000" dirty="0" err="1" smtClean="0"/>
              <a:t>analizom</a:t>
            </a:r>
            <a:r>
              <a:rPr lang="es-ES" sz="2000" dirty="0" smtClean="0"/>
              <a:t> </a:t>
            </a:r>
            <a:r>
              <a:rPr lang="es-ES" sz="2000" dirty="0" err="1" smtClean="0"/>
              <a:t>iz</a:t>
            </a:r>
            <a:r>
              <a:rPr lang="es-ES" sz="2000" dirty="0" smtClean="0"/>
              <a:t> </a:t>
            </a:r>
            <a:r>
              <a:rPr lang="es-ES" sz="2000" dirty="0" err="1" smtClean="0"/>
              <a:t>ugla</a:t>
            </a:r>
            <a:r>
              <a:rPr lang="es-ES" sz="2000" dirty="0" smtClean="0"/>
              <a:t> </a:t>
            </a:r>
            <a:r>
              <a:rPr lang="es-ES" sz="2000" dirty="0" err="1" smtClean="0"/>
              <a:t>gledanja</a:t>
            </a:r>
            <a:r>
              <a:rPr lang="es-ES" sz="2000" dirty="0" smtClean="0"/>
              <a:t> </a:t>
            </a:r>
            <a:r>
              <a:rPr lang="es-ES" sz="2000" dirty="0" err="1" smtClean="0"/>
              <a:t>zainteresovanog</a:t>
            </a:r>
            <a:r>
              <a:rPr lang="es-ES" sz="2000" dirty="0" smtClean="0"/>
              <a:t> </a:t>
            </a:r>
            <a:r>
              <a:rPr lang="es-ES" sz="2000" dirty="0" err="1" smtClean="0"/>
              <a:t>građanina-kako</a:t>
            </a:r>
            <a:r>
              <a:rPr lang="es-ES" sz="2000" dirty="0" smtClean="0"/>
              <a:t> i </a:t>
            </a:r>
            <a:r>
              <a:rPr lang="es-ES" sz="2000" dirty="0" err="1" smtClean="0"/>
              <a:t>na</a:t>
            </a:r>
            <a:r>
              <a:rPr lang="es-ES" sz="2000" dirty="0" smtClean="0"/>
              <a:t> </a:t>
            </a:r>
            <a:r>
              <a:rPr lang="es-ES" sz="2000" dirty="0" err="1" smtClean="0"/>
              <a:t>koji</a:t>
            </a:r>
            <a:r>
              <a:rPr lang="es-ES" sz="2000" dirty="0" smtClean="0"/>
              <a:t> </a:t>
            </a:r>
            <a:r>
              <a:rPr lang="es-ES" sz="2000" dirty="0" err="1" smtClean="0"/>
              <a:t>način</a:t>
            </a:r>
            <a:r>
              <a:rPr lang="es-ES" sz="2000" dirty="0" smtClean="0"/>
              <a:t> </a:t>
            </a:r>
            <a:r>
              <a:rPr lang="es-ES" sz="2000" dirty="0" err="1" smtClean="0"/>
              <a:t>građanin</a:t>
            </a:r>
            <a:r>
              <a:rPr lang="es-ES" sz="2000" dirty="0" smtClean="0"/>
              <a:t> </a:t>
            </a:r>
            <a:r>
              <a:rPr lang="es-ES" sz="2000" dirty="0" err="1" smtClean="0"/>
              <a:t>dolazi</a:t>
            </a:r>
            <a:r>
              <a:rPr lang="es-ES" sz="2000" dirty="0" smtClean="0"/>
              <a:t> do </a:t>
            </a:r>
            <a:r>
              <a:rPr lang="es-ES" sz="2000" dirty="0" err="1" smtClean="0"/>
              <a:t>relevant</a:t>
            </a:r>
            <a:r>
              <a:rPr lang="bs-Latn-BA" sz="2000" dirty="0" smtClean="0"/>
              <a:t>n</a:t>
            </a:r>
            <a:r>
              <a:rPr lang="es-ES" sz="2000" dirty="0" err="1" smtClean="0"/>
              <a:t>ih</a:t>
            </a:r>
            <a:r>
              <a:rPr lang="es-ES" sz="2000" dirty="0" smtClean="0"/>
              <a:t> </a:t>
            </a:r>
            <a:r>
              <a:rPr lang="es-ES" sz="2000" dirty="0" err="1" smtClean="0"/>
              <a:t>informacija</a:t>
            </a:r>
            <a:r>
              <a:rPr lang="es-ES" sz="2000" dirty="0" smtClean="0"/>
              <a:t>. </a:t>
            </a:r>
            <a:endParaRPr lang="bs-Latn-BA" sz="2000" dirty="0" smtClean="0"/>
          </a:p>
          <a:p>
            <a:pPr marL="171450" indent="-171450">
              <a:buNone/>
            </a:pPr>
            <a:endParaRPr lang="bs-Latn-BA" sz="2000" dirty="0" smtClean="0"/>
          </a:p>
          <a:p>
            <a:pPr marL="171450" indent="-171450">
              <a:buNone/>
            </a:pPr>
            <a:r>
              <a:rPr lang="bs-Latn-BA" sz="2000" dirty="0" smtClean="0"/>
              <a:t>2) </a:t>
            </a:r>
            <a:r>
              <a:rPr lang="bs-Latn-BA" sz="2000" b="1" dirty="0" smtClean="0"/>
              <a:t>M</a:t>
            </a:r>
            <a:r>
              <a:rPr lang="es-ES" sz="2000" b="1" dirty="0" err="1" smtClean="0"/>
              <a:t>jerenj</a:t>
            </a:r>
            <a:r>
              <a:rPr lang="bs-Latn-BA" sz="2000" b="1" dirty="0" smtClean="0"/>
              <a:t>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transparentosti</a:t>
            </a:r>
            <a:r>
              <a:rPr lang="bs-Latn-BA" sz="2000" b="1" dirty="0" smtClean="0"/>
              <a:t> i učešća građana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prema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međunarodnoj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metodologiji</a:t>
            </a:r>
            <a:r>
              <a:rPr lang="es-ES" sz="2000" b="1" dirty="0" smtClean="0"/>
              <a:t> </a:t>
            </a:r>
            <a:r>
              <a:rPr lang="bs-Latn-BA" sz="2000" b="1" dirty="0" smtClean="0"/>
              <a:t> (Anketa o otvorenosti budžeta)</a:t>
            </a:r>
            <a:endParaRPr lang="bs-Latn-BA" sz="2000" dirty="0" smtClean="0"/>
          </a:p>
          <a:p>
            <a:pPr marL="171450" indent="-171450">
              <a:buNone/>
            </a:pPr>
            <a:endParaRPr lang="bs-Latn-BA" sz="20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6" y="320283"/>
            <a:ext cx="7146520" cy="720725"/>
          </a:xfrm>
        </p:spPr>
        <p:txBody>
          <a:bodyPr>
            <a:normAutofit/>
          </a:bodyPr>
          <a:lstStyle/>
          <a:p>
            <a:r>
              <a:rPr lang="bs-Latn-BA" sz="3600" dirty="0" smtClean="0"/>
              <a:t>Analiza stanja</a:t>
            </a:r>
            <a:endParaRPr lang="de-DE" sz="3600" dirty="0"/>
          </a:p>
        </p:txBody>
      </p:sp>
    </p:spTree>
    <p:extLst>
      <p:ext uri="{BB962C8B-B14F-4D97-AF65-F5344CB8AC3E}">
        <p14:creationId xmlns="" xmlns:p14="http://schemas.microsoft.com/office/powerpoint/2010/main" val="1255969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361291"/>
            <a:ext cx="7891294" cy="3799989"/>
          </a:xfrm>
        </p:spPr>
        <p:txBody>
          <a:bodyPr>
            <a:normAutofit/>
          </a:bodyPr>
          <a:lstStyle/>
          <a:p>
            <a:pPr marL="171450" indent="-171450">
              <a:buNone/>
            </a:pPr>
            <a:endParaRPr lang="bs-Latn-BA" sz="2000" dirty="0" smtClean="0"/>
          </a:p>
          <a:p>
            <a:pPr marL="171450" indent="-171450">
              <a:buNone/>
            </a:pPr>
            <a:endParaRPr lang="bs-Latn-BA" sz="20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6" y="320283"/>
            <a:ext cx="7146520" cy="720725"/>
          </a:xfrm>
        </p:spPr>
        <p:txBody>
          <a:bodyPr>
            <a:normAutofit/>
          </a:bodyPr>
          <a:lstStyle/>
          <a:p>
            <a:r>
              <a:rPr lang="bs-Latn-BA" sz="3600" dirty="0" smtClean="0"/>
              <a:t>Ocjena-analiza stanja, statistike</a:t>
            </a:r>
            <a:endParaRPr lang="de-DE" sz="36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52408" y="1628800"/>
          <a:ext cx="6298313" cy="3549774"/>
        </p:xfrm>
        <a:graphic>
          <a:graphicData uri="http://schemas.openxmlformats.org/presentationml/2006/ole">
            <p:oleObj spid="_x0000_s1026" name="Document" r:id="rId3" imgW="5918845" imgH="3331167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255969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361291"/>
            <a:ext cx="7891294" cy="3799989"/>
          </a:xfrm>
        </p:spPr>
        <p:txBody>
          <a:bodyPr>
            <a:normAutofit/>
          </a:bodyPr>
          <a:lstStyle/>
          <a:p>
            <a:pPr marL="171450" indent="-171450"/>
            <a:endParaRPr lang="bs-Latn-BA" sz="2000" dirty="0"/>
          </a:p>
          <a:p>
            <a:pPr marL="171450" indent="-171450">
              <a:buNone/>
            </a:pPr>
            <a:r>
              <a:rPr lang="bs-Latn-BA" sz="2000" dirty="0" smtClean="0"/>
              <a:t>-</a:t>
            </a:r>
            <a:r>
              <a:rPr lang="es-ES" sz="2000" b="1" dirty="0" err="1" smtClean="0"/>
              <a:t>Realizacija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politike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proaktivne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transparentosti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Savjeta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Ministara</a:t>
            </a:r>
            <a:r>
              <a:rPr lang="es-ES" sz="2000" b="1" dirty="0" smtClean="0"/>
              <a:t> BiH</a:t>
            </a:r>
            <a:endParaRPr lang="bs-Latn-BA" sz="2000" dirty="0" smtClean="0"/>
          </a:p>
          <a:p>
            <a:pPr marL="457200" indent="-457200">
              <a:buAutoNum type="arabicParenR"/>
            </a:pPr>
            <a:r>
              <a:rPr lang="bs-Latn-BA" sz="2000" dirty="0" smtClean="0"/>
              <a:t>b</a:t>
            </a:r>
            <a:r>
              <a:rPr lang="es-ES" sz="2000" dirty="0" smtClean="0"/>
              <a:t>) </a:t>
            </a:r>
            <a:r>
              <a:rPr lang="es-ES" sz="2000" dirty="0" err="1" smtClean="0"/>
              <a:t>analizom</a:t>
            </a:r>
            <a:r>
              <a:rPr lang="es-ES" sz="2000" dirty="0" smtClean="0"/>
              <a:t> </a:t>
            </a:r>
            <a:r>
              <a:rPr lang="es-ES" sz="2000" dirty="0" err="1" smtClean="0"/>
              <a:t>iz</a:t>
            </a:r>
            <a:r>
              <a:rPr lang="es-ES" sz="2000" dirty="0" smtClean="0"/>
              <a:t> </a:t>
            </a:r>
            <a:r>
              <a:rPr lang="es-ES" sz="2000" dirty="0" err="1" smtClean="0"/>
              <a:t>ugla</a:t>
            </a:r>
            <a:r>
              <a:rPr lang="es-ES" sz="2000" dirty="0" smtClean="0"/>
              <a:t> </a:t>
            </a:r>
            <a:r>
              <a:rPr lang="es-ES" sz="2000" dirty="0" err="1" smtClean="0"/>
              <a:t>gledanja</a:t>
            </a:r>
            <a:r>
              <a:rPr lang="es-ES" sz="2000" dirty="0" smtClean="0"/>
              <a:t> </a:t>
            </a:r>
            <a:r>
              <a:rPr lang="es-ES" sz="2000" dirty="0" err="1" smtClean="0"/>
              <a:t>zainteresovanog</a:t>
            </a:r>
            <a:r>
              <a:rPr lang="es-ES" sz="2000" dirty="0" smtClean="0"/>
              <a:t> </a:t>
            </a:r>
            <a:r>
              <a:rPr lang="es-ES" sz="2000" dirty="0" err="1" smtClean="0"/>
              <a:t>građanina-kako</a:t>
            </a:r>
            <a:r>
              <a:rPr lang="es-ES" sz="2000" dirty="0" smtClean="0"/>
              <a:t> i </a:t>
            </a:r>
            <a:r>
              <a:rPr lang="es-ES" sz="2000" dirty="0" err="1" smtClean="0"/>
              <a:t>na</a:t>
            </a:r>
            <a:r>
              <a:rPr lang="es-ES" sz="2000" dirty="0" smtClean="0"/>
              <a:t> </a:t>
            </a:r>
            <a:r>
              <a:rPr lang="es-ES" sz="2000" dirty="0" err="1" smtClean="0"/>
              <a:t>koji</a:t>
            </a:r>
            <a:r>
              <a:rPr lang="es-ES" sz="2000" dirty="0" smtClean="0"/>
              <a:t> </a:t>
            </a:r>
            <a:r>
              <a:rPr lang="es-ES" sz="2000" dirty="0" err="1" smtClean="0"/>
              <a:t>način</a:t>
            </a:r>
            <a:r>
              <a:rPr lang="es-ES" sz="2000" dirty="0" smtClean="0"/>
              <a:t> </a:t>
            </a:r>
            <a:r>
              <a:rPr lang="es-ES" sz="2000" dirty="0" err="1" smtClean="0"/>
              <a:t>građanin</a:t>
            </a:r>
            <a:r>
              <a:rPr lang="es-ES" sz="2000" dirty="0" smtClean="0"/>
              <a:t> </a:t>
            </a:r>
            <a:r>
              <a:rPr lang="es-ES" sz="2000" dirty="0" err="1" smtClean="0"/>
              <a:t>dolazi</a:t>
            </a:r>
            <a:r>
              <a:rPr lang="es-ES" sz="2000" dirty="0" smtClean="0"/>
              <a:t> do </a:t>
            </a:r>
            <a:r>
              <a:rPr lang="es-ES" sz="2000" dirty="0" err="1" smtClean="0"/>
              <a:t>relevantih</a:t>
            </a:r>
            <a:r>
              <a:rPr lang="es-ES" sz="2000" dirty="0" smtClean="0"/>
              <a:t> </a:t>
            </a:r>
            <a:r>
              <a:rPr lang="es-ES" sz="2000" dirty="0" err="1" smtClean="0"/>
              <a:t>informacija</a:t>
            </a:r>
            <a:r>
              <a:rPr lang="es-ES" sz="2000" dirty="0" smtClean="0"/>
              <a:t>. </a:t>
            </a:r>
            <a:r>
              <a:rPr lang="es-ES" sz="2000" dirty="0" err="1" smtClean="0"/>
              <a:t>Stavljamo</a:t>
            </a:r>
            <a:r>
              <a:rPr lang="es-ES" sz="2000" dirty="0" smtClean="0"/>
              <a:t> se u </a:t>
            </a:r>
            <a:r>
              <a:rPr lang="es-ES" sz="2000" dirty="0" err="1" smtClean="0"/>
              <a:t>poziciju</a:t>
            </a:r>
            <a:r>
              <a:rPr lang="es-ES" sz="2000" dirty="0" smtClean="0"/>
              <a:t> </a:t>
            </a:r>
            <a:r>
              <a:rPr lang="es-ES" sz="2000" dirty="0" err="1" smtClean="0"/>
              <a:t>zainteresovanog</a:t>
            </a:r>
            <a:r>
              <a:rPr lang="es-ES" sz="2000" dirty="0" smtClean="0"/>
              <a:t> </a:t>
            </a:r>
            <a:r>
              <a:rPr lang="es-ES" sz="2000" dirty="0" err="1" smtClean="0"/>
              <a:t>građanina</a:t>
            </a:r>
            <a:r>
              <a:rPr lang="es-ES" sz="2000" dirty="0" smtClean="0"/>
              <a:t> </a:t>
            </a:r>
            <a:r>
              <a:rPr lang="es-ES" sz="2000" dirty="0" err="1" smtClean="0"/>
              <a:t>koji</a:t>
            </a:r>
            <a:r>
              <a:rPr lang="es-ES" sz="2000" dirty="0" smtClean="0"/>
              <a:t> </a:t>
            </a:r>
            <a:r>
              <a:rPr lang="es-ES" sz="2000" dirty="0" err="1" smtClean="0"/>
              <a:t>pokušava</a:t>
            </a:r>
            <a:r>
              <a:rPr lang="es-ES" sz="2000" dirty="0" smtClean="0"/>
              <a:t> </a:t>
            </a:r>
            <a:r>
              <a:rPr lang="es-ES" sz="2000" dirty="0" err="1" smtClean="0"/>
              <a:t>pronaći</a:t>
            </a:r>
            <a:r>
              <a:rPr lang="es-ES" sz="2000" dirty="0" smtClean="0"/>
              <a:t> </a:t>
            </a:r>
            <a:r>
              <a:rPr lang="es-ES" sz="2000" dirty="0" err="1" smtClean="0"/>
              <a:t>informacije</a:t>
            </a:r>
            <a:r>
              <a:rPr lang="es-ES" sz="2000" dirty="0" smtClean="0"/>
              <a:t> o </a:t>
            </a:r>
            <a:r>
              <a:rPr lang="es-ES" sz="2000" dirty="0" err="1" smtClean="0"/>
              <a:t>budžetu</a:t>
            </a:r>
            <a:r>
              <a:rPr lang="es-ES" sz="2000" dirty="0" smtClean="0"/>
              <a:t>, </a:t>
            </a:r>
            <a:r>
              <a:rPr lang="es-ES" sz="2000" dirty="0" err="1" smtClean="0"/>
              <a:t>izvještaj</a:t>
            </a:r>
            <a:r>
              <a:rPr lang="es-ES" sz="2000" dirty="0" smtClean="0"/>
              <a:t> o </a:t>
            </a:r>
            <a:r>
              <a:rPr lang="es-ES" sz="2000" dirty="0" err="1" smtClean="0"/>
              <a:t>izvršenju</a:t>
            </a:r>
            <a:r>
              <a:rPr lang="es-ES" sz="2000" dirty="0" smtClean="0"/>
              <a:t>, </a:t>
            </a:r>
            <a:r>
              <a:rPr lang="es-ES" sz="2000" dirty="0" err="1" smtClean="0"/>
              <a:t>reviziji</a:t>
            </a:r>
            <a:r>
              <a:rPr lang="es-ES" sz="2000" dirty="0" smtClean="0"/>
              <a:t> te </a:t>
            </a:r>
            <a:r>
              <a:rPr lang="es-ES" sz="2000" dirty="0" err="1" smtClean="0"/>
              <a:t>održanim</a:t>
            </a:r>
            <a:r>
              <a:rPr lang="es-ES" sz="2000" dirty="0" smtClean="0"/>
              <a:t> </a:t>
            </a:r>
            <a:r>
              <a:rPr lang="es-ES" sz="2000" dirty="0" err="1" smtClean="0"/>
              <a:t>konslutacijama</a:t>
            </a:r>
            <a:r>
              <a:rPr lang="es-ES" sz="2000" dirty="0" smtClean="0"/>
              <a:t>. </a:t>
            </a:r>
            <a:endParaRPr lang="bs-Latn-BA" sz="2000" dirty="0" smtClean="0"/>
          </a:p>
          <a:p>
            <a:pPr marL="171450" indent="-171450">
              <a:buNone/>
            </a:pPr>
            <a:endParaRPr lang="bs-Latn-BA" sz="2000" dirty="0" smtClean="0"/>
          </a:p>
          <a:p>
            <a:pPr marL="171450" indent="-171450">
              <a:buNone/>
            </a:pPr>
            <a:r>
              <a:rPr lang="bs-Latn-BA" sz="2000" dirty="0" smtClean="0"/>
              <a:t>-10 najvećih budžetskih korisnika: raznovrsno i neujednačeno, nedovoljno informacija, nečitljiv format: samo 1 institucija prikazuje izvršenje u ekselu</a:t>
            </a:r>
          </a:p>
          <a:p>
            <a:pPr marL="171450" indent="-171450">
              <a:buNone/>
            </a:pPr>
            <a:r>
              <a:rPr lang="bs-Latn-BA" sz="2000" dirty="0" smtClean="0"/>
              <a:t>-eKonsultacije-slab odziv javnosti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6" y="320283"/>
            <a:ext cx="7146520" cy="720725"/>
          </a:xfrm>
        </p:spPr>
        <p:txBody>
          <a:bodyPr>
            <a:normAutofit/>
          </a:bodyPr>
          <a:lstStyle/>
          <a:p>
            <a:r>
              <a:rPr lang="bs-Latn-BA" sz="3600" dirty="0" smtClean="0"/>
              <a:t>Ocjena-analiza stanja</a:t>
            </a:r>
            <a:endParaRPr lang="de-DE" sz="3600" dirty="0"/>
          </a:p>
        </p:txBody>
      </p:sp>
    </p:spTree>
    <p:extLst>
      <p:ext uri="{BB962C8B-B14F-4D97-AF65-F5344CB8AC3E}">
        <p14:creationId xmlns="" xmlns:p14="http://schemas.microsoft.com/office/powerpoint/2010/main" val="1255969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Ocjena stanja-OBS 2019</a:t>
            </a:r>
            <a:endParaRPr lang="bs-Latn-BA" dirty="0"/>
          </a:p>
        </p:txBody>
      </p:sp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760720" cy="3200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361291"/>
            <a:ext cx="7891294" cy="3799989"/>
          </a:xfrm>
        </p:spPr>
        <p:txBody>
          <a:bodyPr/>
          <a:lstStyle/>
          <a:p>
            <a:pPr marL="171450" indent="-171450"/>
            <a:endParaRPr lang="bs-Latn-BA" sz="2000" dirty="0"/>
          </a:p>
          <a:p>
            <a:pPr marL="171450" indent="-171450">
              <a:buNone/>
            </a:pPr>
            <a:endParaRPr lang="en-US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6" y="320283"/>
            <a:ext cx="7146520" cy="720725"/>
          </a:xfrm>
        </p:spPr>
        <p:txBody>
          <a:bodyPr>
            <a:normAutofit/>
          </a:bodyPr>
          <a:lstStyle/>
          <a:p>
            <a:r>
              <a:rPr lang="bs-Latn-BA" sz="3600" dirty="0" smtClean="0"/>
              <a:t>Anketa otvorenosti budžeta 2019</a:t>
            </a:r>
            <a:endParaRPr lang="de-DE" sz="36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058793" y="2074429"/>
            <a:ext cx="5026413" cy="270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55969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Preporuke-OBS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 dirty="0" err="1" smtClean="0"/>
              <a:t>Opšte</a:t>
            </a:r>
            <a:r>
              <a:rPr lang="es-ES" dirty="0" smtClean="0"/>
              <a:t> </a:t>
            </a:r>
            <a:r>
              <a:rPr lang="es-ES" dirty="0" err="1" smtClean="0"/>
              <a:t>preporuke</a:t>
            </a:r>
            <a:r>
              <a:rPr lang="es-ES" dirty="0" smtClean="0"/>
              <a:t> </a:t>
            </a:r>
            <a:r>
              <a:rPr lang="es-ES" dirty="0" err="1" smtClean="0"/>
              <a:t>koje</a:t>
            </a:r>
            <a:r>
              <a:rPr lang="es-ES" dirty="0" smtClean="0"/>
              <a:t> su date u </a:t>
            </a:r>
            <a:r>
              <a:rPr lang="es-ES" dirty="0" err="1" smtClean="0"/>
              <a:t>istraživanju</a:t>
            </a:r>
            <a:r>
              <a:rPr lang="es-ES" dirty="0" smtClean="0"/>
              <a:t> </a:t>
            </a:r>
            <a:r>
              <a:rPr lang="es-ES" dirty="0" err="1" smtClean="0"/>
              <a:t>navedene</a:t>
            </a:r>
            <a:r>
              <a:rPr lang="es-ES" dirty="0" smtClean="0"/>
              <a:t> su </a:t>
            </a:r>
            <a:r>
              <a:rPr lang="es-ES" dirty="0" err="1" smtClean="0"/>
              <a:t>ispod</a:t>
            </a:r>
            <a:r>
              <a:rPr lang="es-ES" dirty="0" smtClean="0"/>
              <a:t> (OBS, </a:t>
            </a:r>
            <a:r>
              <a:rPr lang="es-ES" dirty="0" err="1" smtClean="0"/>
              <a:t>april</a:t>
            </a:r>
            <a:r>
              <a:rPr lang="es-ES" dirty="0" smtClean="0"/>
              <a:t> 2020):</a:t>
            </a:r>
            <a:endParaRPr lang="bs-Latn-BA" dirty="0" smtClean="0"/>
          </a:p>
          <a:p>
            <a:r>
              <a:rPr lang="es-ES" dirty="0" smtClean="0"/>
              <a:t> </a:t>
            </a:r>
            <a:r>
              <a:rPr lang="sr-Latn-BA" b="1" u="sng" dirty="0" smtClean="0"/>
              <a:t>Ministarstvo finansija i trezora BiH </a:t>
            </a:r>
            <a:endParaRPr lang="bs-Latn-BA" dirty="0" smtClean="0"/>
          </a:p>
          <a:p>
            <a:pPr lvl="0"/>
            <a:r>
              <a:rPr lang="es-ES" dirty="0" err="1" smtClean="0"/>
              <a:t>Testirati</a:t>
            </a:r>
            <a:r>
              <a:rPr lang="es-ES" dirty="0" smtClean="0"/>
              <a:t> </a:t>
            </a:r>
            <a:r>
              <a:rPr lang="es-ES" dirty="0" err="1" smtClean="0"/>
              <a:t>mehanizme</a:t>
            </a:r>
            <a:r>
              <a:rPr lang="es-ES" dirty="0" smtClean="0"/>
              <a:t> </a:t>
            </a:r>
            <a:r>
              <a:rPr lang="es-ES" dirty="0" err="1" smtClean="0"/>
              <a:t>koji</a:t>
            </a:r>
            <a:r>
              <a:rPr lang="bs-Latn-BA" dirty="0" smtClean="0"/>
              <a:t> ć</a:t>
            </a:r>
            <a:r>
              <a:rPr lang="es-ES" dirty="0" smtClean="0"/>
              <a:t>e </a:t>
            </a:r>
            <a:r>
              <a:rPr lang="es-ES" dirty="0" err="1" smtClean="0"/>
              <a:t>omogu</a:t>
            </a:r>
            <a:r>
              <a:rPr lang="bs-Latn-BA" dirty="0" smtClean="0"/>
              <a:t>ć</a:t>
            </a:r>
            <a:r>
              <a:rPr lang="es-ES" dirty="0" err="1" smtClean="0"/>
              <a:t>iti</a:t>
            </a:r>
            <a:r>
              <a:rPr lang="es-ES" dirty="0" smtClean="0"/>
              <a:t> </a:t>
            </a:r>
            <a:r>
              <a:rPr lang="es-ES" dirty="0" err="1" smtClean="0"/>
              <a:t>uklju</a:t>
            </a:r>
            <a:r>
              <a:rPr lang="bs-Latn-BA" dirty="0" smtClean="0"/>
              <a:t>č</a:t>
            </a:r>
            <a:r>
              <a:rPr lang="es-ES" dirty="0" err="1" smtClean="0"/>
              <a:t>ivanje</a:t>
            </a:r>
            <a:r>
              <a:rPr lang="es-ES" dirty="0" smtClean="0"/>
              <a:t> </a:t>
            </a:r>
            <a:r>
              <a:rPr lang="es-ES" dirty="0" err="1" smtClean="0"/>
              <a:t>javnosti</a:t>
            </a:r>
            <a:r>
              <a:rPr lang="es-ES" dirty="0" smtClean="0"/>
              <a:t> </a:t>
            </a:r>
            <a:r>
              <a:rPr lang="es-ES" dirty="0" err="1" smtClean="0"/>
              <a:t>tokom</a:t>
            </a:r>
            <a:r>
              <a:rPr lang="es-ES" dirty="0" smtClean="0"/>
              <a:t> </a:t>
            </a:r>
            <a:r>
              <a:rPr lang="es-ES" dirty="0" err="1" smtClean="0"/>
              <a:t>formulacije</a:t>
            </a:r>
            <a:r>
              <a:rPr lang="es-ES" dirty="0" smtClean="0"/>
              <a:t> i </a:t>
            </a:r>
            <a:r>
              <a:rPr lang="es-ES" dirty="0" err="1" smtClean="0"/>
              <a:t>implementacije</a:t>
            </a:r>
            <a:r>
              <a:rPr lang="es-ES" dirty="0" smtClean="0"/>
              <a:t> </a:t>
            </a:r>
            <a:r>
              <a:rPr lang="es-ES" dirty="0" err="1" smtClean="0"/>
              <a:t>bud</a:t>
            </a:r>
            <a:r>
              <a:rPr lang="bs-Latn-BA" dirty="0" smtClean="0"/>
              <a:t>ž</a:t>
            </a:r>
            <a:r>
              <a:rPr lang="es-ES" dirty="0" smtClean="0"/>
              <a:t>eta</a:t>
            </a:r>
            <a:r>
              <a:rPr lang="bs-Latn-BA" dirty="0" smtClean="0"/>
              <a:t>; </a:t>
            </a:r>
          </a:p>
          <a:p>
            <a:pPr lvl="0"/>
            <a:r>
              <a:rPr lang="es-ES" dirty="0" err="1" smtClean="0"/>
              <a:t>Aktivno</a:t>
            </a:r>
            <a:r>
              <a:rPr lang="es-ES" dirty="0" smtClean="0"/>
              <a:t> se </a:t>
            </a:r>
            <a:r>
              <a:rPr lang="es-ES" dirty="0" err="1" smtClean="0"/>
              <a:t>uklju</a:t>
            </a:r>
            <a:r>
              <a:rPr lang="bs-Latn-BA" dirty="0" smtClean="0"/>
              <a:t>č</a:t>
            </a:r>
            <a:r>
              <a:rPr lang="es-ES" dirty="0" err="1" smtClean="0"/>
              <a:t>iti</a:t>
            </a:r>
            <a:r>
              <a:rPr lang="es-ES" dirty="0" smtClean="0"/>
              <a:t> u </a:t>
            </a:r>
            <a:r>
              <a:rPr lang="es-ES" dirty="0" err="1" smtClean="0"/>
              <a:t>razmatranje</a:t>
            </a:r>
            <a:r>
              <a:rPr lang="es-ES" dirty="0" smtClean="0"/>
              <a:t> </a:t>
            </a:r>
            <a:r>
              <a:rPr lang="es-ES" dirty="0" err="1" smtClean="0"/>
              <a:t>potreba</a:t>
            </a:r>
            <a:r>
              <a:rPr lang="es-ES" dirty="0" smtClean="0"/>
              <a:t> </a:t>
            </a:r>
            <a:r>
              <a:rPr lang="es-ES" dirty="0" err="1" smtClean="0"/>
              <a:t>ranjivih</a:t>
            </a:r>
            <a:r>
              <a:rPr lang="es-ES" dirty="0" smtClean="0"/>
              <a:t> i </a:t>
            </a:r>
            <a:r>
              <a:rPr lang="es-ES" dirty="0" err="1" smtClean="0"/>
              <a:t>najugro</a:t>
            </a:r>
            <a:r>
              <a:rPr lang="bs-Latn-BA" dirty="0" smtClean="0"/>
              <a:t>ž</a:t>
            </a:r>
            <a:r>
              <a:rPr lang="es-ES" dirty="0" err="1" smtClean="0"/>
              <a:t>enijih</a:t>
            </a:r>
            <a:r>
              <a:rPr lang="es-ES" dirty="0" smtClean="0"/>
              <a:t> </a:t>
            </a:r>
            <a:r>
              <a:rPr lang="es-ES" dirty="0" err="1" smtClean="0"/>
              <a:t>kategorija</a:t>
            </a:r>
            <a:r>
              <a:rPr lang="es-ES" dirty="0" smtClean="0"/>
              <a:t> </a:t>
            </a:r>
            <a:r>
              <a:rPr lang="es-ES" dirty="0" err="1" smtClean="0"/>
              <a:t>stanovni</a:t>
            </a:r>
            <a:r>
              <a:rPr lang="bs-Latn-BA" dirty="0" smtClean="0"/>
              <a:t>š</a:t>
            </a:r>
            <a:r>
              <a:rPr lang="es-ES" dirty="0" err="1" smtClean="0"/>
              <a:t>tva</a:t>
            </a:r>
            <a:r>
              <a:rPr lang="es-ES" dirty="0" smtClean="0"/>
              <a:t> </a:t>
            </a:r>
            <a:r>
              <a:rPr lang="es-ES" dirty="0" err="1" smtClean="0"/>
              <a:t>direktnim</a:t>
            </a:r>
            <a:r>
              <a:rPr lang="es-ES" dirty="0" smtClean="0"/>
              <a:t> </a:t>
            </a:r>
            <a:r>
              <a:rPr lang="es-ES" dirty="0" err="1" smtClean="0"/>
              <a:t>putem</a:t>
            </a:r>
            <a:r>
              <a:rPr lang="bs-Latn-BA" dirty="0" smtClean="0"/>
              <a:t>, </a:t>
            </a:r>
            <a:r>
              <a:rPr lang="es-ES" dirty="0" err="1" smtClean="0"/>
              <a:t>ili</a:t>
            </a:r>
            <a:r>
              <a:rPr lang="es-ES" dirty="0" smtClean="0"/>
              <a:t> </a:t>
            </a:r>
            <a:r>
              <a:rPr lang="es-ES" dirty="0" err="1" smtClean="0"/>
              <a:t>putem</a:t>
            </a:r>
            <a:r>
              <a:rPr lang="es-ES" dirty="0" smtClean="0"/>
              <a:t> </a:t>
            </a:r>
            <a:r>
              <a:rPr lang="es-ES" dirty="0" err="1" smtClean="0"/>
              <a:t>organizacija</a:t>
            </a:r>
            <a:r>
              <a:rPr lang="es-ES" dirty="0" smtClean="0"/>
              <a:t> </a:t>
            </a:r>
            <a:r>
              <a:rPr lang="es-ES" dirty="0" err="1" smtClean="0"/>
              <a:t>civilnog</a:t>
            </a:r>
            <a:r>
              <a:rPr lang="es-ES" dirty="0" smtClean="0"/>
              <a:t> </a:t>
            </a:r>
            <a:r>
              <a:rPr lang="es-ES" dirty="0" err="1" smtClean="0"/>
              <a:t>dru</a:t>
            </a:r>
            <a:r>
              <a:rPr lang="bs-Latn-BA" dirty="0" smtClean="0"/>
              <a:t>š</a:t>
            </a:r>
            <a:r>
              <a:rPr lang="es-ES" dirty="0" err="1" smtClean="0"/>
              <a:t>tva</a:t>
            </a:r>
            <a:r>
              <a:rPr lang="es-ES" dirty="0" smtClean="0"/>
              <a:t> </a:t>
            </a:r>
            <a:r>
              <a:rPr lang="es-ES" dirty="0" err="1" smtClean="0"/>
              <a:t>koje</a:t>
            </a:r>
            <a:r>
              <a:rPr lang="es-ES" dirty="0" smtClean="0"/>
              <a:t> </a:t>
            </a:r>
            <a:r>
              <a:rPr lang="es-ES" dirty="0" err="1" smtClean="0"/>
              <a:t>ih</a:t>
            </a:r>
            <a:r>
              <a:rPr lang="es-ES" dirty="0" smtClean="0"/>
              <a:t> </a:t>
            </a:r>
            <a:r>
              <a:rPr lang="es-ES" dirty="0" err="1" smtClean="0"/>
              <a:t>zastupaju</a:t>
            </a:r>
            <a:r>
              <a:rPr lang="bs-Latn-BA" dirty="0" smtClean="0"/>
              <a:t>. </a:t>
            </a:r>
          </a:p>
          <a:p>
            <a:r>
              <a:rPr lang="sr-Latn-BA" b="1" u="sng" dirty="0" smtClean="0"/>
              <a:t>Parlamentarna skupština BiH </a:t>
            </a:r>
            <a:endParaRPr lang="bs-Latn-BA" dirty="0" smtClean="0"/>
          </a:p>
          <a:p>
            <a:pPr lvl="0"/>
            <a:r>
              <a:rPr lang="bs-Latn-BA" dirty="0" smtClean="0"/>
              <a:t> </a:t>
            </a:r>
            <a:r>
              <a:rPr lang="es-ES" dirty="0" err="1" smtClean="0"/>
              <a:t>Omogu</a:t>
            </a:r>
            <a:r>
              <a:rPr lang="bs-Latn-BA" dirty="0" smtClean="0"/>
              <a:t>ć</a:t>
            </a:r>
            <a:r>
              <a:rPr lang="es-ES" dirty="0" err="1" smtClean="0"/>
              <a:t>iti</a:t>
            </a:r>
            <a:r>
              <a:rPr lang="es-ES" dirty="0" smtClean="0"/>
              <a:t> </a:t>
            </a:r>
            <a:r>
              <a:rPr lang="es-ES" dirty="0" err="1" smtClean="0"/>
              <a:t>javnosti</a:t>
            </a:r>
            <a:r>
              <a:rPr lang="es-ES" dirty="0" smtClean="0"/>
              <a:t> i </a:t>
            </a:r>
            <a:r>
              <a:rPr lang="es-ES" dirty="0" err="1" smtClean="0"/>
              <a:t>predstavnicima</a:t>
            </a:r>
            <a:r>
              <a:rPr lang="es-ES" dirty="0" smtClean="0"/>
              <a:t> </a:t>
            </a:r>
            <a:r>
              <a:rPr lang="es-ES" dirty="0" err="1" smtClean="0"/>
              <a:t>civilnog</a:t>
            </a:r>
            <a:r>
              <a:rPr lang="es-ES" dirty="0" smtClean="0"/>
              <a:t> </a:t>
            </a:r>
            <a:r>
              <a:rPr lang="es-ES" dirty="0" err="1" smtClean="0"/>
              <a:t>dru</a:t>
            </a:r>
            <a:r>
              <a:rPr lang="bs-Latn-BA" dirty="0" smtClean="0"/>
              <a:t>š</a:t>
            </a:r>
            <a:r>
              <a:rPr lang="es-ES" dirty="0" err="1" smtClean="0"/>
              <a:t>tva</a:t>
            </a:r>
            <a:r>
              <a:rPr lang="es-ES" dirty="0" smtClean="0"/>
              <a:t> da </a:t>
            </a:r>
            <a:r>
              <a:rPr lang="es-ES" dirty="0" err="1" smtClean="0"/>
              <a:t>aktivno</a:t>
            </a:r>
            <a:r>
              <a:rPr lang="es-ES" dirty="0" smtClean="0"/>
              <a:t> u</a:t>
            </a:r>
            <a:r>
              <a:rPr lang="bs-Latn-BA" dirty="0" smtClean="0"/>
              <a:t>č</a:t>
            </a:r>
            <a:r>
              <a:rPr lang="es-ES" dirty="0" err="1" smtClean="0"/>
              <a:t>estvuju</a:t>
            </a:r>
            <a:r>
              <a:rPr lang="es-ES" dirty="0" smtClean="0"/>
              <a:t> u </a:t>
            </a:r>
            <a:r>
              <a:rPr lang="es-ES" dirty="0" err="1" smtClean="0"/>
              <a:t>raspravama</a:t>
            </a:r>
            <a:r>
              <a:rPr lang="es-ES" dirty="0" smtClean="0"/>
              <a:t> </a:t>
            </a:r>
            <a:r>
              <a:rPr lang="es-ES" dirty="0" err="1" smtClean="0"/>
              <a:t>tokom</a:t>
            </a:r>
            <a:r>
              <a:rPr lang="es-ES" dirty="0" smtClean="0"/>
              <a:t> </a:t>
            </a:r>
            <a:r>
              <a:rPr lang="es-ES" dirty="0" err="1" smtClean="0"/>
              <a:t>razmatranja</a:t>
            </a:r>
            <a:r>
              <a:rPr lang="es-ES" dirty="0" smtClean="0"/>
              <a:t> </a:t>
            </a:r>
            <a:r>
              <a:rPr lang="es-ES" dirty="0" err="1" smtClean="0"/>
              <a:t>Prijedloga</a:t>
            </a:r>
            <a:r>
              <a:rPr lang="es-ES" dirty="0" smtClean="0"/>
              <a:t> </a:t>
            </a:r>
            <a:r>
              <a:rPr lang="es-ES" dirty="0" err="1" smtClean="0"/>
              <a:t>bud</a:t>
            </a:r>
            <a:r>
              <a:rPr lang="bs-Latn-BA" dirty="0" smtClean="0"/>
              <a:t>ž</a:t>
            </a:r>
            <a:r>
              <a:rPr lang="es-ES" dirty="0" smtClean="0"/>
              <a:t>eta</a:t>
            </a:r>
            <a:r>
              <a:rPr lang="bs-Latn-BA" dirty="0" smtClean="0"/>
              <a:t>, </a:t>
            </a:r>
            <a:r>
              <a:rPr lang="es-ES" dirty="0" err="1" smtClean="0"/>
              <a:t>prije</a:t>
            </a:r>
            <a:r>
              <a:rPr lang="es-ES" dirty="0" smtClean="0"/>
              <a:t> </a:t>
            </a:r>
            <a:r>
              <a:rPr lang="es-ES" dirty="0" err="1" smtClean="0"/>
              <a:t>njegovog</a:t>
            </a:r>
            <a:r>
              <a:rPr lang="es-ES" dirty="0" smtClean="0"/>
              <a:t> </a:t>
            </a:r>
            <a:r>
              <a:rPr lang="es-ES" dirty="0" err="1" smtClean="0"/>
              <a:t>usvajanja</a:t>
            </a:r>
            <a:r>
              <a:rPr lang="bs-Latn-BA" dirty="0" smtClean="0"/>
              <a:t>; </a:t>
            </a:r>
          </a:p>
          <a:p>
            <a:pPr lvl="0"/>
            <a:r>
              <a:rPr lang="bs-Latn-BA" dirty="0" smtClean="0"/>
              <a:t> </a:t>
            </a:r>
            <a:r>
              <a:rPr lang="es-ES" dirty="0" err="1" smtClean="0"/>
              <a:t>Omogu</a:t>
            </a:r>
            <a:r>
              <a:rPr lang="bs-Latn-BA" dirty="0" smtClean="0"/>
              <a:t>ć</a:t>
            </a:r>
            <a:r>
              <a:rPr lang="es-ES" dirty="0" err="1" smtClean="0"/>
              <a:t>iti</a:t>
            </a:r>
            <a:r>
              <a:rPr lang="es-ES" dirty="0" smtClean="0"/>
              <a:t> </a:t>
            </a:r>
            <a:r>
              <a:rPr lang="es-ES" dirty="0" err="1" smtClean="0"/>
              <a:t>javnosti</a:t>
            </a:r>
            <a:r>
              <a:rPr lang="es-ES" dirty="0" smtClean="0"/>
              <a:t> i </a:t>
            </a:r>
            <a:r>
              <a:rPr lang="es-ES" dirty="0" err="1" smtClean="0"/>
              <a:t>predstavnicima</a:t>
            </a:r>
            <a:r>
              <a:rPr lang="es-ES" dirty="0" smtClean="0"/>
              <a:t> </a:t>
            </a:r>
            <a:r>
              <a:rPr lang="es-ES" dirty="0" err="1" smtClean="0"/>
              <a:t>civilnog</a:t>
            </a:r>
            <a:r>
              <a:rPr lang="es-ES" dirty="0" smtClean="0"/>
              <a:t> </a:t>
            </a:r>
            <a:r>
              <a:rPr lang="es-ES" dirty="0" err="1" smtClean="0"/>
              <a:t>dru</a:t>
            </a:r>
            <a:r>
              <a:rPr lang="bs-Latn-BA" dirty="0" smtClean="0"/>
              <a:t>š</a:t>
            </a:r>
            <a:r>
              <a:rPr lang="es-ES" dirty="0" err="1" smtClean="0"/>
              <a:t>tva</a:t>
            </a:r>
            <a:r>
              <a:rPr lang="es-ES" dirty="0" smtClean="0"/>
              <a:t> da </a:t>
            </a:r>
            <a:r>
              <a:rPr lang="es-ES" dirty="0" err="1" smtClean="0"/>
              <a:t>aktivno</a:t>
            </a:r>
            <a:r>
              <a:rPr lang="es-ES" dirty="0" smtClean="0"/>
              <a:t> u</a:t>
            </a:r>
            <a:r>
              <a:rPr lang="bs-Latn-BA" dirty="0" smtClean="0"/>
              <a:t>č</a:t>
            </a:r>
            <a:r>
              <a:rPr lang="es-ES" dirty="0" err="1" smtClean="0"/>
              <a:t>estvuju</a:t>
            </a:r>
            <a:r>
              <a:rPr lang="es-ES" dirty="0" smtClean="0"/>
              <a:t> u </a:t>
            </a:r>
            <a:r>
              <a:rPr lang="es-ES" dirty="0" err="1" smtClean="0"/>
              <a:t>raspravama</a:t>
            </a:r>
            <a:r>
              <a:rPr lang="es-ES" dirty="0" smtClean="0"/>
              <a:t> </a:t>
            </a:r>
            <a:r>
              <a:rPr lang="es-ES" dirty="0" err="1" smtClean="0"/>
              <a:t>tokom</a:t>
            </a:r>
            <a:r>
              <a:rPr lang="es-ES" dirty="0" smtClean="0"/>
              <a:t> </a:t>
            </a:r>
            <a:r>
              <a:rPr lang="es-ES" dirty="0" err="1" smtClean="0"/>
              <a:t>razmatranja</a:t>
            </a:r>
            <a:r>
              <a:rPr lang="es-ES" dirty="0" smtClean="0"/>
              <a:t> </a:t>
            </a:r>
            <a:r>
              <a:rPr lang="es-ES" dirty="0" err="1" smtClean="0"/>
              <a:t>revizorskih</a:t>
            </a:r>
            <a:r>
              <a:rPr lang="es-ES" dirty="0" smtClean="0"/>
              <a:t> </a:t>
            </a:r>
            <a:r>
              <a:rPr lang="es-ES" dirty="0" err="1" smtClean="0"/>
              <a:t>izvje</a:t>
            </a:r>
            <a:r>
              <a:rPr lang="bs-Latn-BA" dirty="0" smtClean="0"/>
              <a:t>š</a:t>
            </a:r>
            <a:r>
              <a:rPr lang="es-ES" dirty="0" smtClean="0"/>
              <a:t>taja</a:t>
            </a:r>
            <a:r>
              <a:rPr lang="bs-Latn-BA" dirty="0" smtClean="0"/>
              <a:t>. </a:t>
            </a:r>
          </a:p>
          <a:p>
            <a:r>
              <a:rPr lang="es-ES" b="1" u="sng" dirty="0" err="1" smtClean="0"/>
              <a:t>Ured</a:t>
            </a:r>
            <a:r>
              <a:rPr lang="es-ES" b="1" u="sng" dirty="0" smtClean="0"/>
              <a:t> </a:t>
            </a:r>
            <a:r>
              <a:rPr lang="es-ES" b="1" u="sng" dirty="0" err="1" smtClean="0"/>
              <a:t>za</a:t>
            </a:r>
            <a:r>
              <a:rPr lang="es-ES" b="1" u="sng" dirty="0" smtClean="0"/>
              <a:t> </a:t>
            </a:r>
            <a:r>
              <a:rPr lang="es-ES" b="1" u="sng" dirty="0" err="1" smtClean="0"/>
              <a:t>reviziju</a:t>
            </a:r>
            <a:r>
              <a:rPr lang="es-ES" b="1" u="sng" dirty="0" smtClean="0"/>
              <a:t> </a:t>
            </a:r>
            <a:r>
              <a:rPr lang="es-ES" b="1" u="sng" dirty="0" err="1" smtClean="0"/>
              <a:t>institucija</a:t>
            </a:r>
            <a:r>
              <a:rPr lang="es-ES" b="1" u="sng" dirty="0" smtClean="0"/>
              <a:t> BiH </a:t>
            </a:r>
            <a:endParaRPr lang="bs-Latn-BA" dirty="0" smtClean="0"/>
          </a:p>
          <a:p>
            <a:pPr lvl="0"/>
            <a:r>
              <a:rPr lang="bs-Latn-BA" dirty="0" smtClean="0"/>
              <a:t> </a:t>
            </a:r>
            <a:r>
              <a:rPr lang="es-ES" dirty="0" err="1" smtClean="0"/>
              <a:t>Uspostaviti</a:t>
            </a:r>
            <a:r>
              <a:rPr lang="es-ES" dirty="0" smtClean="0"/>
              <a:t> </a:t>
            </a:r>
            <a:r>
              <a:rPr lang="es-ES" dirty="0" err="1" smtClean="0"/>
              <a:t>formalne</a:t>
            </a:r>
            <a:r>
              <a:rPr lang="es-ES" dirty="0" smtClean="0"/>
              <a:t> </a:t>
            </a:r>
            <a:r>
              <a:rPr lang="es-ES" dirty="0" err="1" smtClean="0"/>
              <a:t>mehanizme</a:t>
            </a:r>
            <a:r>
              <a:rPr lang="es-ES" dirty="0" smtClean="0"/>
              <a:t> </a:t>
            </a:r>
            <a:r>
              <a:rPr lang="es-ES" dirty="0" err="1" smtClean="0"/>
              <a:t>koji</a:t>
            </a:r>
            <a:r>
              <a:rPr lang="bs-Latn-BA" dirty="0" smtClean="0"/>
              <a:t> ć</a:t>
            </a:r>
            <a:r>
              <a:rPr lang="es-ES" dirty="0" smtClean="0"/>
              <a:t>e </a:t>
            </a:r>
            <a:r>
              <a:rPr lang="es-ES" dirty="0" err="1" smtClean="0"/>
              <a:t>omogu</a:t>
            </a:r>
            <a:r>
              <a:rPr lang="bs-Latn-BA" dirty="0" smtClean="0"/>
              <a:t>ć</a:t>
            </a:r>
            <a:r>
              <a:rPr lang="es-ES" dirty="0" err="1" smtClean="0"/>
              <a:t>iti</a:t>
            </a:r>
            <a:r>
              <a:rPr lang="es-ES" dirty="0" smtClean="0"/>
              <a:t> </a:t>
            </a:r>
            <a:r>
              <a:rPr lang="es-ES" dirty="0" err="1" smtClean="0"/>
              <a:t>javnosti</a:t>
            </a:r>
            <a:r>
              <a:rPr lang="es-ES" dirty="0" smtClean="0"/>
              <a:t> da </a:t>
            </a:r>
            <a:r>
              <a:rPr lang="es-ES" dirty="0" err="1" smtClean="0"/>
              <a:t>doprinese</a:t>
            </a:r>
            <a:r>
              <a:rPr lang="es-ES" dirty="0" smtClean="0"/>
              <a:t> </a:t>
            </a:r>
            <a:r>
              <a:rPr lang="es-ES" dirty="0" err="1" smtClean="0"/>
              <a:t>relevantnim</a:t>
            </a:r>
            <a:r>
              <a:rPr lang="es-ES" dirty="0" smtClean="0"/>
              <a:t> </a:t>
            </a:r>
            <a:r>
              <a:rPr lang="es-ES" dirty="0" err="1" smtClean="0"/>
              <a:t>revizorskim</a:t>
            </a:r>
            <a:r>
              <a:rPr lang="es-ES" dirty="0" smtClean="0"/>
              <a:t> </a:t>
            </a:r>
            <a:r>
              <a:rPr lang="es-ES" dirty="0" err="1" smtClean="0"/>
              <a:t>istragama</a:t>
            </a:r>
            <a:r>
              <a:rPr lang="bs-Latn-BA" dirty="0" smtClean="0"/>
              <a:t>.</a:t>
            </a:r>
          </a:p>
          <a:p>
            <a:endParaRPr lang="bs-Latn-B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18530</TotalTime>
  <Words>2218</Words>
  <Application>Microsoft Office PowerPoint</Application>
  <PresentationFormat>On-screen Show (4:3)</PresentationFormat>
  <Paragraphs>298</Paragraphs>
  <Slides>27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Paper</vt:lpstr>
      <vt:lpstr>Document</vt:lpstr>
      <vt:lpstr>Online panel o unapređenju fiskalne i budžetske transparentosti</vt:lpstr>
      <vt:lpstr>U okviru Programa jačanja javnih institucija kao dio podrške vlada SR Njemačke i Ujedinjenog Kraljevstva reformi javne uprave panel zajednički organizovali: Ured koordinatora za reformu javne uprave Ministarstvo finansija i trezora BiH Centar za zastupanje građanskih interesa</vt:lpstr>
      <vt:lpstr>Struktura prezentacije</vt:lpstr>
      <vt:lpstr>Analiza stanja</vt:lpstr>
      <vt:lpstr>Ocjena-analiza stanja, statistike</vt:lpstr>
      <vt:lpstr>Ocjena-analiza stanja</vt:lpstr>
      <vt:lpstr>Ocjena stanja-OBS 2019</vt:lpstr>
      <vt:lpstr>Anketa otvorenosti budžeta 2019</vt:lpstr>
      <vt:lpstr>Preporuke-OBS</vt:lpstr>
      <vt:lpstr>Pitanja iz upitnika OBS</vt:lpstr>
      <vt:lpstr>Vodič za unapređenje budžetske transparentnosti</vt:lpstr>
      <vt:lpstr>Vodič-struktura</vt:lpstr>
      <vt:lpstr>Principi </vt:lpstr>
      <vt:lpstr>Vodič-problemi koje rješavamo</vt:lpstr>
      <vt:lpstr>Način davanja preporuka</vt:lpstr>
      <vt:lpstr>Kako postići da sve Institucije BiH u potpunosti ispoštuju standarde proaktivne objave informacija  u dijelu standarda koji se odnose na budžetsku transparentnost i učešće građana u budžetskom procesu? </vt:lpstr>
      <vt:lpstr>Slide 17</vt:lpstr>
      <vt:lpstr>2) Kako sistemski riješiti učešće građana u budžetskom procesu i ispoštovati međunarodne standarde u vezi sa budžetskom transparentnošću? </vt:lpstr>
      <vt:lpstr>Smjernica 5</vt:lpstr>
      <vt:lpstr>Slide 20</vt:lpstr>
      <vt:lpstr>Slide 21</vt:lpstr>
      <vt:lpstr>3) Kako olakšati posao državnim službenicima zaduženim za proaktivnu objavu informacija i omogućavanje uključivanja građana u budžetski ciklus? </vt:lpstr>
      <vt:lpstr>Slide 23</vt:lpstr>
      <vt:lpstr>Test realnosti</vt:lpstr>
      <vt:lpstr>Informiši-Konsultuj-Uključi-Sarađuj-Osnaži</vt:lpstr>
      <vt:lpstr>Pitanja za diskusiju</vt:lpstr>
      <vt:lpstr>Hvala na pažnji!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panel o unapređenju fiskalne i budžetske transparentosti</dc:title>
  <dc:creator>LENOVO</dc:creator>
  <cp:lastModifiedBy>LENOVO</cp:lastModifiedBy>
  <cp:revision>702</cp:revision>
  <dcterms:created xsi:type="dcterms:W3CDTF">2021-03-29T14:16:28Z</dcterms:created>
  <dcterms:modified xsi:type="dcterms:W3CDTF">2021-07-17T16:11:48Z</dcterms:modified>
</cp:coreProperties>
</file>